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67" r:id="rId2"/>
  </p:sldMasterIdLst>
  <p:notesMasterIdLst>
    <p:notesMasterId r:id="rId16"/>
  </p:notesMasterIdLst>
  <p:handoutMasterIdLst>
    <p:handoutMasterId r:id="rId17"/>
  </p:handoutMasterIdLst>
  <p:sldIdLst>
    <p:sldId id="298" r:id="rId3"/>
    <p:sldId id="285" r:id="rId4"/>
    <p:sldId id="310" r:id="rId5"/>
    <p:sldId id="309" r:id="rId6"/>
    <p:sldId id="308" r:id="rId7"/>
    <p:sldId id="307" r:id="rId8"/>
    <p:sldId id="311" r:id="rId9"/>
    <p:sldId id="312" r:id="rId10"/>
    <p:sldId id="313" r:id="rId11"/>
    <p:sldId id="314" r:id="rId12"/>
    <p:sldId id="316" r:id="rId13"/>
    <p:sldId id="317" r:id="rId14"/>
    <p:sldId id="274" r:id="rId15"/>
  </p:sldIdLst>
  <p:sldSz cx="9144000" cy="6858000" type="screen4x3"/>
  <p:notesSz cx="6797675" cy="992822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40F8EC0-2C5F-4D36-82AA-7374995F991A}">
          <p14:sldIdLst>
            <p14:sldId id="298"/>
            <p14:sldId id="285"/>
            <p14:sldId id="310"/>
            <p14:sldId id="309"/>
            <p14:sldId id="308"/>
            <p14:sldId id="307"/>
            <p14:sldId id="311"/>
            <p14:sldId id="312"/>
            <p14:sldId id="313"/>
            <p14:sldId id="314"/>
            <p14:sldId id="316"/>
            <p14:sldId id="317"/>
            <p14:sldId id="27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unes, Marina" initials="NM" lastIdx="8" clrIdx="0"/>
  <p:cmAuthor id="1" name="Koenig, Ferdinand" initials="KF" lastIdx="0" clrIdx="1"/>
  <p:cmAuthor id="2" name="User" initials="U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D9D9D9"/>
    <a:srgbClr val="B7CAE9"/>
    <a:srgbClr val="FF0000"/>
    <a:srgbClr val="00863D"/>
    <a:srgbClr val="33CCFF"/>
    <a:srgbClr val="05BE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8550" autoAdjust="0"/>
    <p:restoredTop sz="86957" autoAdjust="0"/>
  </p:normalViewPr>
  <p:slideViewPr>
    <p:cSldViewPr>
      <p:cViewPr>
        <p:scale>
          <a:sx n="90" d="100"/>
          <a:sy n="90" d="100"/>
        </p:scale>
        <p:origin x="-1110" y="-438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56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09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1A6A458-98C0-4029-9658-99FDA687BCC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41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3009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8BBE0B8-E5E5-4310-BF04-57A2A6E6595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3201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rti-godda-tal-euro.eu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ecb.europa.eu/euro/html/index.mt.html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rti-godda-tal-euro.eu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ttp/www.karti-godda-tal-euro.eu/Muniti-tal-euro/Muniti-tal-euro2/Na&#295;at-komuni/1&#267;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karti-godda-tal-euro.eu/Materjal-Edukattiv-u-Pubblikazzjonijiet/Ta'-fejn-hi-l-munita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rti-godda-tal-euro.eu/Sensiela-Europa/Europa-fil-mitolo&#289;ija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Din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il-preżentazzjoni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saret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tgħin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lill-għalliema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jispjegaw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lill-istudenti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tagħhom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Ma’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kull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slajd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paġni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b’noti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iżjed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tagħrif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preżentazzjoni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tista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tintuża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sħiħa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Nittamaw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ssibuha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siwi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Aktar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tagħrif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dwar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jinsab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http://www.karti-godda-tal-euro.eu/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https://www.ecb.europa.eu/euro/html/index.mt.html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r>
              <a:rPr lang="en-GB" dirty="0" smtClean="0"/>
              <a:t> </a:t>
            </a:r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50444" y="9430090"/>
            <a:ext cx="2945659" cy="49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8B35572-1195-4CE3-9377-827311533DBA}" type="slidenum">
              <a:rPr lang="fr-FR" altLang="de-DE"/>
              <a:pPr algn="r" eaLnBrk="1" hangingPunct="1">
                <a:spcBef>
                  <a:spcPct val="0"/>
                </a:spcBef>
              </a:pPr>
              <a:t>10</a:t>
            </a:fld>
            <a:endParaRPr lang="fr-FR" altLang="de-DE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358" y="4715907"/>
            <a:ext cx="4984961" cy="44677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Klikkja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ix-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filmat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dwar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għandek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tiċċekkja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jekk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-€20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hijiex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tajba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tmejjilha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mt-MT" dirty="0" smtClean="0"/>
          </a:p>
          <a:p>
            <a:pPr eaLnBrk="1" hangingPunct="1"/>
            <a:endParaRPr lang="mt-MT" altLang="de-DE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pPr eaLnBrk="1" hangingPunct="1"/>
            <a:endParaRPr lang="de-DE" altLang="de-DE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Hawn,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tista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tgħaqqad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tqiegħed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il-karatteristiċi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sigurtà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f’posthom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12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Il-Bank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Ċentrali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Ewropew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u l-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banek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ċentrali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tal-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pajjiżi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taż-żona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tal-euro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jieħdu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ħsieb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l-euro. Il-Bank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Ċentrali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Ewropew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jinsab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Frankfurt am Main,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il-Ġermanja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Kull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pajjiż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għandu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l-bank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ċentrali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tiegħu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li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normalment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jinsab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fil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-belt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kapitali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tiegħu</a:t>
            </a:r>
            <a:r>
              <a:rPr lang="de-DE" sz="1200" b="0" i="0" u="none" strike="noStrike" kern="120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Ilgħab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Euro Run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www.karti-godda-tal-euro.eu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dirty="0" smtClean="0"/>
              <a:t> 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Il-Bank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Ċentrali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Ewropew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ċentrali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nazzjonali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taż-żona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qegħdin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jorganizzaw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kompetizzjoni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mill-25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 sal-25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2016.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Ħeġġeġ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lill-istudenti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tiegħek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jieħdu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sehem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!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aħjar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100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parteċipant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jirbħu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ġdida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-€20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magħluqa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frejm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b’inċiżjoni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speċjali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err="1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Kull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għandha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Ewropea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komuni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nazzjonali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In-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Ewropea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ġġib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mappa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tal-Ewropa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iddisinjata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Luc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Luycx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taz-Zekka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Rjali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Belġjana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In-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nazzjonali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persuna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famuża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famuż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nazzjonali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Xi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pajjiżi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għandhom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istess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kollha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tagħhom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filwaqt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oħrajn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għandhom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xbihat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differenti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kull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denominazzjoni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jistgħu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jintużaw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pajjiżi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kollha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taż-żona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Aktar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tagħrif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dwar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jinsab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http://www.http://www.karti-godda-tal-euro.eu/Muniti-tal-euro/Muniti-tal-euro2/Naħat-komuni/1ċ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bdew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jiċċirkolaw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għall-ewwel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darba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 12-il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pajjiż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fl-2002.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introduzzjoni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kienet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akbar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operazzjoni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loġistika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fl-Ewropa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f’dawn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aħħar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ħamsin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Idea: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differenti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f’din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is-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slajd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jistgħu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jiċċaqalqu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pajjiż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ieħor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Tista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tistaqsi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lill-istudenti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pajjiż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Jekk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ikunu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interessati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jsibu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fejn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oħra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jistgħu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jilagħbu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logħba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jisimha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“Ta’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fejn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hi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?”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http://www.karti-godda-tal-euro.eu/Materjal-Edukattiv-u-Pubblikazzjonijiet/Ta'-fejn-hi-l-munita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Xi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tagħrif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dwar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in-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nazzjonali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tal-muniti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-€1: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Awstrija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Wolfgang Amadeus Mozart,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il-kompożitur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famuż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Awstrijak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b’referenza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għall-Awstrija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bħala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pajjiż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tal-mużika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Belġju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Belġjani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monarki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tal-Belġju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l-2002 u l-2014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kienu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-Re Albert II. Mill-2014 ’l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bdew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-Re Philippe. 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taż-żewġ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monarki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validi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Ċipru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u €2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idolu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forma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salib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jmur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għall-perjodu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Kalkolitiku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(3,000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qabel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Kristu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Dan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eżempju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karatteristiku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preistorika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tal-gżira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pożizzjoni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Ċipru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qalba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taċ-ċivilizzazzjoni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antikità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Estonja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disinn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tan-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nazzjonali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tal-Estonja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huwa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istess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għad-denominazzjonijiet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kollha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ġeografika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tal-Estonja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kelma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“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Eesti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”,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tfisser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“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Estonja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Finlandja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żewġ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ċinji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jtiru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disinn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ittieħed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daħlet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kompetizzjoni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tfakkar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it-80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anniversarju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tal-indipendenza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tal-Finlandja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Franza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u €2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tidher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siġra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tal-ħajja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il-kontinwità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t-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tkabbir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Is-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siġra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tinsab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f’figura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b’sitt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madwarha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-motto tar-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Repubblika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“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Liberté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Egalité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Fraternité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Libertà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ugwaljanza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fraternità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Ġermanja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u €2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is-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tradizzjonali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tas-sovranità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Ġermaniża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ajkla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imdawra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bl-istilel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tal-Ewropa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Greċja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Ix-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kokka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tidher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disinn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ikkupjata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antika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Ateni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tal-4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drakmi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il-ħames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seklu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qabel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Kristu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Irlanda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Irlandiżi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Ċeltika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tradizzjonali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tal-Irlanda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imżejna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bis-sena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meta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ħarġet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iskrizzjoni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“Éire”,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Irlanda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bl-Irlandiż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Italja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tpinġija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famuża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Leonardo da Vinci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tinsab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għall-wiri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gallerija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tal-Akkademja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f’Venezja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disinn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proporzjonijiet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ideali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tal-ġisem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tal-bniedem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Latvja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xbejba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Latvjana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tal-kampanja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Din ix-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dehret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għall-ewwel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darba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tal-fidda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tal-5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lats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fl-1929.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Litwanja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tal-Litwanja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istemma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araldika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tar-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Repubblika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tal-Litwanja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Vytis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il-pajjiż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ħariġhom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“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Lietuva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 u s-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meta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ħarġu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“2015”.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Lussemburgu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kollha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tal-Lussemburgu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profil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tal-Altezza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Rjali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Tiegħu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l-Gran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Duka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Henri.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wkoll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is-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meta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ħarġu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kelma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“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Lëtzebuerg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il-pajjiż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bil-Lussemburgiż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Malta: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u €2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emblema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tintuża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mill-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Ordni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Sovran ta’ Malta.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Matul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il-ħakma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tal-Ordni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f’Malta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l-1530 u l-1798, is-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salib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tat-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tmien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ponot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intrabat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mal-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gżira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llum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huwa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magħruf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bħala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Salib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Malta.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Olanda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tal-Olanda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monarki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Olandiżi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l-2002 u l-2014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kienu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lir-Reġina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Beatrix. Mill-2014 ’l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bdew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-Re Willem-Alexander. 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taż-żewġ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monarki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validi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Portugall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u €2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il-kastelli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istemmi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araldiċi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tal-pajjiż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imdawrin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bl-istilel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Ewropej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disinn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jissimbolizza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djalogu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iskambju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tal-valuri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iżvilupp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tat-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tiswir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tal-Ewropa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Ix-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ewlenija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siġill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irjali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tal-1144.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Slovakkja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u €2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salib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doppju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tliet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għoljiet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jidher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fl-emblema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nazzjonali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tas-Slovakkja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Slovenja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wiċċ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Primož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Trubar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awtur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tal-ewwel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ktieb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stampat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bis-Sloven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Spanja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-€1 u €2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wiċċ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il-monarka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Spanjol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l-2002 u l-2015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kienu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-Re Juan Carlos I,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filwaqt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mill-2015 ’l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bdew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-Re Felipe VI. 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taż-żewġ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monarki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validi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denominazzjonijiet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-euro: €5, €10, €20, €50, €100, €200 u €500.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stili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arkitettoniċi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perjodi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differenti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fl-istorja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tal-Ewropa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f’ordni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kronoloġiku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mill-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iżgħar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denominazzjoni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sal-ikbar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waħda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-€5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perjodu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Klassiku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l-€10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perjodu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Romanesk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mis-seklu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sas-seklu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13) u l-€20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perjodu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Gotiku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mis-seklu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13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sas-seklu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16),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hekk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sal-karta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-€500,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arkitettura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moderna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L-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elementi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arkitettoniċi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jidhru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il-karti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rappreżentazzjonijiet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stilizzati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–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ebda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waħda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rappreżentazzjoni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eżatta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xi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eżistenti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istampi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jidhru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indikattivi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tal-istil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arkitettoniku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ġenerali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jidher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ewwel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iddisinjati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Robert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Kalina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dirty="0" err="1" smtClean="0">
                <a:solidFill>
                  <a:schemeClr val="tx1"/>
                </a:solidFill>
                <a:effectLst/>
                <a:latin typeface="Arial" charset="0"/>
              </a:rPr>
              <a:t>tal-Oesterreichische</a:t>
            </a:r>
            <a:r>
              <a:rPr lang="en-GB" sz="1200" i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dirty="0" err="1" smtClean="0">
                <a:solidFill>
                  <a:schemeClr val="tx1"/>
                </a:solidFill>
                <a:effectLst/>
                <a:latin typeface="Arial" charset="0"/>
              </a:rPr>
              <a:t>Nationalbank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-bank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ċentrali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tal-Awstrija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Bdew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jiċċirkolaw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fl-idejn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fl-2002. 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kollha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bħalissa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mħarsin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aktar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qatt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qabel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b’karatteristiċi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sigurtà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ġodda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u 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disinn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tagħhom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aġġornat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Il-€5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il-ġdida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ħarġet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fit-2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Mejju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2013, l-€10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il-ġdida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ħarġet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fit-23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Settembru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filwaqt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l-€20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il-ġdida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tidħol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fiċ-ċirkolazzjoni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fil-25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2015.  Id-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denominazzjonijiet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oħra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joħorġu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f’dati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irid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jiġu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deċiżi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jitħabbru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lill-pubbliku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lill-kaxxiera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professjonali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aktar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’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quddiem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ewwel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ukoll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it-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tieni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sensiela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valuta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legali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kull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tibdil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jitħabbar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ħafna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qabel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jibda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jseħħ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Idea: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Tista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tibdel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dawn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istampi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stampi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oħra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pajjiżek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Tista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wkoll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tiġbor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stampi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famuż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titlob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lill-istudenti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jgħidu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jekk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huwiex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Klassiku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Romanesk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Gotiku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skont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tiegħu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Xi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tagħrif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dwar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il-bini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jidher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f’din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is-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slajd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</a:t>
            </a: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Karta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-€5: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L-Ark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Adrijanu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f’Ateni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il-Greċja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Karta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-€10: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It-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Torri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Pisa,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Italja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Karta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-€20: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Katidral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Notre-Dame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f’Pariġi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Franza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079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twieqi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bibien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quddiem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pontijiet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wara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Idea: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Bħal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fis-slajd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qabel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tista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tibdel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istampa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tal-bini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tar-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Rinaxximent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oħra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tal-istess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f’pajjiżek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istampa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tal-Palazz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fl-Alħambra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 Granada,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Spanja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508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It-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twieqi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bibien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quddiem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pontijiet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naħa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wara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viżibbli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tal-ideat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It-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twieqi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bibien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jissimbolizzaw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ispirtu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Ewropew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ftuħ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kooperazzjoni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pontijiet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jissimbolizzaw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il-komunikazzjoni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il-popli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tal-Ewropa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bejn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Ewropa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bqija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dinja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01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Europa,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figura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tal-mitoloġija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Griega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importanti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ħafna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fis-sensiela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ġdida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Tidher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fil-watermark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il-ġodda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kollha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ġdida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-€20, li 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tibda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tiċċirkola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fil-25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tidher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ukoll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fir-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tal-lemin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f’karatteristika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ġdida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magħrufa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bħala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‘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tieqa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bil-wiċċ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’.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Żomm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dawl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taraha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!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Europa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ntgħażlet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tidher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il-ġodda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minħabba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tat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isimha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lill-kontinent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tagħna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Ix-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ta’ Europa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tidher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ittieħdet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vażun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Grieg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antik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aktarx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instab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f’Taranto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fin-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nofsinhar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tal-Italja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jmur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sat-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tieni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nofs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tar-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seklu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qabel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Kristu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vażun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jinsab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Mużew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Louvre ta’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Pariġi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fi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Aktar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tagħrif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dwar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Europa,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inkluż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filmat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jinsab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hawn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http://www.karti-godda-tal-euro.eu/Sensiela-Europa/Europa-fil-mitoloġija</a:t>
            </a:r>
            <a:r>
              <a:rPr lang="en-GB" dirty="0" smtClean="0"/>
              <a:t> 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9114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Tassew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faċli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tiċċekkja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jekk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il-karti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-euro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humiex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tajbin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Kemm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tħoss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tħares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tmejjel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Klikkja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ix-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filmat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dwar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għandek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tiċċekkja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jekk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-€20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hijiex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tajba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tħossha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648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50444" y="9430090"/>
            <a:ext cx="2945659" cy="49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CEE2FC8-7AAA-4BB9-95B6-9916A53F732C}" type="slidenum">
              <a:rPr lang="fr-FR" altLang="de-DE"/>
              <a:pPr algn="r" eaLnBrk="1" hangingPunct="1">
                <a:spcBef>
                  <a:spcPct val="0"/>
                </a:spcBef>
              </a:pPr>
              <a:t>9</a:t>
            </a:fld>
            <a:endParaRPr lang="fr-FR" altLang="de-DE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358" y="4715907"/>
            <a:ext cx="4984961" cy="44677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Klikkja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fuq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ix-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xbieha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tal-karta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-flus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filmat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dwar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kif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għandek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tiċċekkja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jekk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-€20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hijiex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tajba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tħares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lejha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d-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dawl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6854" y="652534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9AB3-6A1B-46DA-A87D-75F31FC6C4CE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5869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BFC67-1D5E-4131-A88B-CE6F7901BAA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618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BBFE5-F91A-4B91-A3F8-375685A6930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79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re. Texte et clip multi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élément multimédia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DA771-CB83-48B8-8CD5-9A3C6F9A4FC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877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ABF6A-3586-4E00-82CB-8C731B516C3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3370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B8BB5-2FBE-4AF1-963D-11440B6A64D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0044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E5CB3-E885-49EB-8119-8F7A28CFB47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79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9D5B3-0004-4BFB-B7A5-CE441BA339F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5745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B637B-7982-47D2-9EF3-135FDE68597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4863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59CEC-0F7C-4514-9FA4-B92BD15FB5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0264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2E990-D3D1-4880-A14A-699B88E892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0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E7CC6-0827-4ED3-848E-C9450829198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2536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Gill Sans MT" panose="020B0502020104020203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6C835-CEBF-418C-A79D-639347C9814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80" y="-27385"/>
            <a:ext cx="9180514" cy="688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163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74904" y="6525766"/>
            <a:ext cx="2133600" cy="359618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18022-1DB6-4BAE-945C-04E0F86ABC6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460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72DEA-9CE3-4D66-8577-21809709F94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330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99AB1-E127-4987-9A1E-BF2346AB9F6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3861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49CC2-D1AE-4F65-8052-CA0C952EBD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710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3900F-7E3A-4BB9-87CB-093F260BF28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6463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18A13-F09A-422C-ABAC-F48DC08FF67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883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6804E-4BC6-4FE1-9DFF-A83627F8640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605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A5C9C-79F9-41BF-93C9-DEE74C58899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898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95907-32BC-4EB2-A684-7B02D22B411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07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5897E-95DC-40BC-9350-A854E6FC64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53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9C8EA-1BCA-468C-913B-8AA8A2FCE4A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19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979967F-7298-4E36-959A-14AC54E8D18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31CE94D-CF27-4682-92ED-86A73A9B57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8.png"/><Relationship Id="rId3" Type="http://schemas.microsoft.com/office/2007/relationships/media" Target="../media/media5.wmv"/><Relationship Id="rId7" Type="http://schemas.openxmlformats.org/officeDocument/2006/relationships/image" Target="../media/image74.png"/><Relationship Id="rId12" Type="http://schemas.openxmlformats.org/officeDocument/2006/relationships/image" Target="../media/image77.png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76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5.png"/><Relationship Id="rId4" Type="http://schemas.openxmlformats.org/officeDocument/2006/relationships/video" Target="../media/media5.wmv"/><Relationship Id="rId9" Type="http://schemas.openxmlformats.org/officeDocument/2006/relationships/image" Target="../media/image6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10" Type="http://schemas.openxmlformats.org/officeDocument/2006/relationships/image" Target="../media/image71.jpeg"/><Relationship Id="rId4" Type="http://schemas.openxmlformats.org/officeDocument/2006/relationships/image" Target="../media/image80.png"/><Relationship Id="rId9" Type="http://schemas.openxmlformats.org/officeDocument/2006/relationships/image" Target="../media/image8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11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9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34" Type="http://schemas.openxmlformats.org/officeDocument/2006/relationships/image" Target="../media/image10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3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png"/><Relationship Id="rId9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3.png"/><Relationship Id="rId9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3.png"/><Relationship Id="rId3" Type="http://schemas.openxmlformats.org/officeDocument/2006/relationships/video" Target="../media/media2.wmv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72.png"/><Relationship Id="rId2" Type="http://schemas.microsoft.com/office/2007/relationships/media" Target="../media/media2.wmv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71.jpeg"/><Relationship Id="rId5" Type="http://schemas.openxmlformats.org/officeDocument/2006/relationships/video" Target="../media/media3.wmv"/><Relationship Id="rId10" Type="http://schemas.openxmlformats.org/officeDocument/2006/relationships/image" Target="../media/image70.png"/><Relationship Id="rId4" Type="http://schemas.microsoft.com/office/2007/relationships/media" Target="../media/media3.wmv"/><Relationship Id="rId9" Type="http://schemas.openxmlformats.org/officeDocument/2006/relationships/image" Target="../media/image6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N:\User_ab_10062013\Boamah\ECB_DATEN\PNG\Karte_mit_Inseln_GruenGoldHellgrau_ohne_Islan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8061" b="375"/>
          <a:stretch/>
        </p:blipFill>
        <p:spPr bwMode="auto">
          <a:xfrm>
            <a:off x="1145118" y="0"/>
            <a:ext cx="79988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7"/>
          <p:cNvGrpSpPr/>
          <p:nvPr/>
        </p:nvGrpSpPr>
        <p:grpSpPr>
          <a:xfrm>
            <a:off x="4467675" y="836948"/>
            <a:ext cx="2837282" cy="1248921"/>
            <a:chOff x="4467675" y="836948"/>
            <a:chExt cx="2837282" cy="1248921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4" name="Picture 11" descr="E:\Sprechblase Kopi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571" y="836948"/>
              <a:ext cx="2754386" cy="12489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feld 1"/>
            <p:cNvSpPr txBox="1">
              <a:spLocks noChangeArrowheads="1"/>
            </p:cNvSpPr>
            <p:nvPr/>
          </p:nvSpPr>
          <p:spPr bwMode="auto">
            <a:xfrm>
              <a:off x="4467675" y="1223903"/>
              <a:ext cx="2739307" cy="461665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338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miljun</a:t>
              </a:r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ruħ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982541" y="6093296"/>
            <a:ext cx="518603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600" b="1" dirty="0" err="1">
                <a:solidFill>
                  <a:srgbClr val="000099"/>
                </a:solidFill>
                <a:latin typeface="+mj-lt"/>
              </a:rPr>
              <a:t>Munita</a:t>
            </a:r>
            <a:r>
              <a:rPr lang="en-GB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3600" b="1" dirty="0" err="1">
                <a:solidFill>
                  <a:srgbClr val="000099"/>
                </a:solidFill>
                <a:latin typeface="+mj-lt"/>
              </a:rPr>
              <a:t>waħda</a:t>
            </a:r>
            <a:r>
              <a:rPr lang="en-GB" sz="3600" b="1" dirty="0">
                <a:solidFill>
                  <a:srgbClr val="000099"/>
                </a:solidFill>
                <a:latin typeface="+mj-lt"/>
              </a:rPr>
              <a:t> – l-euro!</a:t>
            </a:r>
          </a:p>
        </p:txBody>
      </p:sp>
      <p:pic>
        <p:nvPicPr>
          <p:cNvPr id="4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320" y="980728"/>
            <a:ext cx="3638232" cy="6084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949" y="1111116"/>
            <a:ext cx="3710765" cy="591828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N:\User_ab_10062013\Boamah\ECB_DATEN\PNG\Islan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83" y="548680"/>
            <a:ext cx="1567301" cy="94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1251195" y="692856"/>
            <a:ext cx="2456709" cy="1440000"/>
            <a:chOff x="1215895" y="-2158395"/>
            <a:chExt cx="2456709" cy="1559197"/>
          </a:xfrm>
        </p:grpSpPr>
        <p:pic>
          <p:nvPicPr>
            <p:cNvPr id="15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895" y="-2158395"/>
              <a:ext cx="2312133" cy="155919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feld 1"/>
            <p:cNvSpPr txBox="1">
              <a:spLocks noChangeArrowheads="1"/>
            </p:cNvSpPr>
            <p:nvPr/>
          </p:nvSpPr>
          <p:spPr bwMode="auto">
            <a:xfrm>
              <a:off x="1369665" y="-1831041"/>
              <a:ext cx="2302939" cy="499880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19-il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pajjiż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pic>
        <p:nvPicPr>
          <p:cNvPr id="1026" name="Picture 2" descr="O:\Kd2\ECB\Beratung\Direct Marketing\Euro 5 und 10 und 20 Euro School ppt\Praese Material\Our Money Logo\Our_money_2013_MT_2c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32251"/>
          <a:stretch/>
        </p:blipFill>
        <p:spPr bwMode="auto">
          <a:xfrm>
            <a:off x="108000" y="43200"/>
            <a:ext cx="1688124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O:\Kd2\ECB\Beratung\Direct Marketing\Euro 5 und 10 und 20 Euro School ppt\Praese Material\Legenden\Legende_MT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208800"/>
            <a:ext cx="120547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O:\Kd2\ECB\Beratung\Direct Marketing\Euro 5 und 10 und 20 Euro School ppt\Praese Material\Inseln\Inseln_MT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87"/>
          <a:stretch/>
        </p:blipFill>
        <p:spPr bwMode="auto">
          <a:xfrm>
            <a:off x="108000" y="4320000"/>
            <a:ext cx="387064" cy="247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new-video-security-20-emerald-number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07904" y="2898030"/>
            <a:ext cx="2348880" cy="1879104"/>
          </a:xfrm>
          <a:prstGeom prst="rect">
            <a:avLst/>
          </a:prstGeom>
        </p:spPr>
      </p:pic>
      <p:pic>
        <p:nvPicPr>
          <p:cNvPr id="16" name="Picture 3" descr="O:\Kd2\ECB\Beratung\Direct Marketing\Euro 5 und 10 und 20 Euro School ppt\Praese Material\Bilder\Banknot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00" y="2772000"/>
            <a:ext cx="4747279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eck 14"/>
          <p:cNvSpPr/>
          <p:nvPr/>
        </p:nvSpPr>
        <p:spPr>
          <a:xfrm>
            <a:off x="2895104" y="4662660"/>
            <a:ext cx="812800" cy="576065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839" cy="141577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200" b="1" dirty="0">
                <a:solidFill>
                  <a:srgbClr val="000099"/>
                </a:solidFill>
                <a:latin typeface="+mj-lt"/>
              </a:rPr>
              <a:t>MEJJEL</a:t>
            </a:r>
            <a:endParaRPr lang="en-US" altLang="de-DE" sz="3200" b="1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dirty="0">
                <a:solidFill>
                  <a:srgbClr val="000099"/>
                </a:solidFill>
                <a:latin typeface="+mj-lt"/>
              </a:rPr>
              <a:t>L-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ologramma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turi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xbieha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ta’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wiċċ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Europa u l-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valur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. </a:t>
            </a:r>
            <a:r>
              <a:rPr lang="mt-MT" altLang="de-DE" dirty="0" smtClean="0">
                <a:solidFill>
                  <a:srgbClr val="000099"/>
                </a:solidFill>
                <a:latin typeface="+mj-lt"/>
              </a:rPr>
              <a:t>Meta tmejjel il-karta tal-flus, f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it-</a:t>
            </a:r>
            <a:r>
              <a:rPr lang="en-US" altLang="de-DE" b="1" dirty="0" err="1" smtClean="0">
                <a:solidFill>
                  <a:srgbClr val="000099"/>
                </a:solidFill>
                <a:latin typeface="+mj-lt"/>
              </a:rPr>
              <a:t>tieqa</a:t>
            </a:r>
            <a:r>
              <a:rPr lang="en-US" altLang="de-DE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bil-wiċċ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mt-MT" altLang="de-DE" dirty="0" smtClean="0">
                <a:solidFill>
                  <a:srgbClr val="000099"/>
                </a:solidFill>
                <a:latin typeface="+mj-lt"/>
              </a:rPr>
              <a:t>jidhru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linji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lewn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 smtClean="0">
                <a:solidFill>
                  <a:srgbClr val="000099"/>
                </a:solidFill>
                <a:latin typeface="+mj-lt"/>
              </a:rPr>
              <a:t>il-qawsalla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.</a:t>
            </a:r>
            <a:r>
              <a:rPr lang="mt-MT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In-</a:t>
            </a:r>
            <a:r>
              <a:rPr lang="en-US" altLang="de-DE" b="1" dirty="0" err="1" smtClean="0">
                <a:solidFill>
                  <a:srgbClr val="000099"/>
                </a:solidFill>
                <a:latin typeface="+mj-lt"/>
              </a:rPr>
              <a:t>numru</a:t>
            </a:r>
            <a:r>
              <a:rPr lang="en-US" altLang="de-DE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aħdar</a:t>
            </a:r>
            <a:r>
              <a:rPr lang="en-US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żmerald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juri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effett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tad-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dawl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li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jidher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miexi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’l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fuq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u ’l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isfel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.</a:t>
            </a:r>
          </a:p>
        </p:txBody>
      </p:sp>
      <p:sp>
        <p:nvSpPr>
          <p:cNvPr id="19" name="Rechteck 18"/>
          <p:cNvSpPr/>
          <p:nvPr/>
        </p:nvSpPr>
        <p:spPr>
          <a:xfrm>
            <a:off x="6426356" y="3202219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pic>
        <p:nvPicPr>
          <p:cNvPr id="4099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6" y="2852936"/>
            <a:ext cx="2557772" cy="3996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new-video-security-20-portrait-hologram.mp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05718" y="3192039"/>
            <a:ext cx="638690" cy="510952"/>
          </a:xfrm>
          <a:prstGeom prst="rect">
            <a:avLst/>
          </a:prstGeom>
        </p:spPr>
      </p:pic>
      <p:pic>
        <p:nvPicPr>
          <p:cNvPr id="23" name="Picture 8" descr="E:\Bilder\Sec_Feat_Stripe_0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772000"/>
            <a:ext cx="648072" cy="25895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\Desktop\Tilt_hinten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226" y="4005064"/>
            <a:ext cx="805278" cy="7720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Tilt_vorn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80" y="3125794"/>
            <a:ext cx="832624" cy="8068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10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Il-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Karatteristiċi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ta’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Sigurtà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392967" y="2789080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7454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8"/>
          <p:cNvSpPr txBox="1">
            <a:spLocks noChangeArrowheads="1"/>
          </p:cNvSpPr>
          <p:nvPr/>
        </p:nvSpPr>
        <p:spPr bwMode="auto">
          <a:xfrm>
            <a:off x="0" y="180000"/>
            <a:ext cx="9144000" cy="1323439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Poġġi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l-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karatteristiċi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  <a:p>
            <a:pPr algn="ctr" eaLnBrk="1" hangingPunct="1">
              <a:spcBef>
                <a:spcPts val="0"/>
              </a:spcBef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ta’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sigurtà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f’posthom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!</a:t>
            </a:r>
          </a:p>
        </p:txBody>
      </p:sp>
      <p:sp>
        <p:nvSpPr>
          <p:cNvPr id="14339" name="Text Box 58"/>
          <p:cNvSpPr txBox="1">
            <a:spLocks noChangeArrowheads="1"/>
          </p:cNvSpPr>
          <p:nvPr/>
        </p:nvSpPr>
        <p:spPr bwMode="auto">
          <a:xfrm>
            <a:off x="6134029" y="5445224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i="1" dirty="0">
                <a:solidFill>
                  <a:srgbClr val="000099"/>
                </a:solidFill>
                <a:latin typeface="+mj-lt"/>
              </a:rPr>
              <a:t>Watermark</a:t>
            </a:r>
          </a:p>
        </p:txBody>
      </p:sp>
      <p:sp>
        <p:nvSpPr>
          <p:cNvPr id="14341" name="Text Box 22"/>
          <p:cNvSpPr txBox="1">
            <a:spLocks noChangeArrowheads="1"/>
          </p:cNvSpPr>
          <p:nvPr/>
        </p:nvSpPr>
        <p:spPr bwMode="auto">
          <a:xfrm>
            <a:off x="4355976" y="6281278"/>
            <a:ext cx="14401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Ologramma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2" name="Text Box 31"/>
          <p:cNvSpPr txBox="1">
            <a:spLocks noChangeArrowheads="1"/>
          </p:cNvSpPr>
          <p:nvPr/>
        </p:nvSpPr>
        <p:spPr bwMode="auto">
          <a:xfrm>
            <a:off x="35496" y="6258798"/>
            <a:ext cx="21049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Stampar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imqabbeż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3" name="Text Box 58"/>
          <p:cNvSpPr txBox="1">
            <a:spLocks noChangeArrowheads="1"/>
          </p:cNvSpPr>
          <p:nvPr/>
        </p:nvSpPr>
        <p:spPr bwMode="auto">
          <a:xfrm>
            <a:off x="35496" y="4293096"/>
            <a:ext cx="24253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Numru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aħdar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żmerald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31" name="Text Box 58"/>
          <p:cNvSpPr txBox="1">
            <a:spLocks noChangeArrowheads="1"/>
          </p:cNvSpPr>
          <p:nvPr/>
        </p:nvSpPr>
        <p:spPr bwMode="auto">
          <a:xfrm>
            <a:off x="6635337" y="6142760"/>
            <a:ext cx="1537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Tieqa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bil-wiċċ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7" name="Picture 3" descr="N:\User_ab_10062013\Boamah\ECB_DATEN\PNG\ECB_20euro_Full Banknote_back_578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2980"/>
            <a:ext cx="3693333" cy="19944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O:\Kd2\ECB\Beratung\Direct Marketing\Euro 5 und 10 und 20 Euro School ppt\Praese Material\Neu 2015 Freisteller\ECB_20euro_Full Banknote_front_577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58" y="1982463"/>
            <a:ext cx="3694291" cy="199491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11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8200" name="Picture 8" descr="E:\Bilder\Sec_Feat_Stripe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43390"/>
            <a:ext cx="498454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E:\Bilder\Sec_Feat_Watermar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01" y="4569805"/>
            <a:ext cx="686680" cy="792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E:\Bilder\Sec_Feat_Emerald_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82798"/>
            <a:ext cx="684000" cy="47774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Bilder\Sec_Feat_Raised_Print_01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420" y="4682797"/>
            <a:ext cx="2700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Bilder\Sec_Feat_Stripe_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17618" r="6184" b="53775"/>
          <a:stretch/>
        </p:blipFill>
        <p:spPr bwMode="auto">
          <a:xfrm>
            <a:off x="8398611" y="5037826"/>
            <a:ext cx="442033" cy="57646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Bilder\Sec_Feat_Raised_Print_02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682797"/>
            <a:ext cx="2016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8243213" y="5949280"/>
            <a:ext cx="422844" cy="57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73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13 -0.00069 C -0.05798 0.00532 -0.09132 0.01642 -0.12569 0.02012 C -0.14392 0.01827 -0.16215 0.01804 -0.18055 0.01642 C -0.20052 0.01527 -0.22066 0.00093 -0.24062 -0.003 C -0.25347 -0.01272 -0.24132 -0.00439 -0.2526 -0.01064 C -0.25538 -0.01179 -0.25816 -0.01411 -0.26093 -0.01572 C -0.26215 -0.01619 -0.26458 -0.01781 -0.26458 -0.01757 C -0.26962 -0.02498 -0.27482 -0.03076 -0.27986 -0.03839 C -0.28073 -0.04301 -0.28125 -0.04787 -0.28177 -0.05273 C -0.28229 -0.05666 -0.28385 -0.05805 -0.28455 -0.06082 C -0.28593 -0.06568 -0.2868 -0.06961 -0.2875 -0.07562 C -0.28784 -0.08256 -0.28889 -0.09551 -0.28889 -0.09505 C -0.28889 -0.10268 -0.28837 -0.14662 -0.28559 -0.15772 C -0.2842 -0.1635 -0.28159 -0.16674 -0.27986 -0.17299 C -0.27778 -0.18247 -0.27934 -0.17923 -0.27552 -0.18247 C -0.26805 -0.19843 -0.26007 -0.20513 -0.25104 -0.20768 C -0.21962 -0.23381 -0.1467 -0.20999 -0.14566 -0.20999 C -0.13455 -0.20791 -0.12378 -0.20675 -0.11302 -0.20259 C -0.08055 -0.20513 -0.04913 -0.21323 -0.01684 -0.21485 C -0.00868 -0.2167 -0.00191 -0.21924 0.00591 -0.22294 C 0.01233 -0.22965 0.01945 -0.23219 0.02622 -0.2352 C 0.03177 -0.25023 0.03125 -0.24792 0.03368 -0.26503 C 0.03386 -0.27035 0.03559 -0.28029 0.03559 -0.28006 C 0.03351 -0.29486 0.02535 -0.30805 0.01979 -0.31244 C 0.0158 -0.31961 0.01268 -0.32447 0.00868 -0.33025 C 0.00573 -0.3351 0.00209 -0.33626 -0.00034 -0.34251 C -0.01076 -0.36771 -0.0026 -0.34829 -0.00764 -0.36517 C -0.01076 -0.37558 -0.01857 -0.37581 -0.01857 -0.38899 " pathEditMode="relative" rAng="0" ptsTypes="ffffffffffffffffffffffffffff">
                                      <p:cBhvr>
                                        <p:cTn id="1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183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4 0.0118 C -0.04219 0.01296 -0.0467 0.01342 -0.05417 0.01712 C -0.17604 0.01619 -0.29497 0.01619 -0.4165 0.00833 C -0.44775 0.00347 -0.47969 0.00417 -0.51094 0.00324 C -0.53438 -0.00508 -0.56111 -0.00485 -0.58542 -0.00717 C -0.59358 -0.00948 -0.59966 -0.01133 -0.60868 -0.01248 C -0.63889 -0.02197 -0.66927 -0.02382 -0.69948 -0.03654 C -0.70313 -0.04 -0.70712 -0.04347 -0.71094 -0.04694 C -0.71233 -0.0481 -0.71493 -0.05041 -0.71493 -0.05018 C -0.72379 -0.06799 -0.72361 -0.08695 -0.72657 -0.10754 C -0.72466 -0.1184 -0.72275 -0.14038 -0.72275 -0.14014 C -0.72379 -0.18085 -0.7257 -0.22155 -0.72014 -0.26156 C -0.7191 -0.30804 -0.71736 -0.33926 -0.71094 -0.38251 C -0.70903 -0.395 -0.70903 -0.40818 -0.70191 -0.4172 C -0.69948 -0.42738 -0.69636 -0.43408 -0.6915 -0.4431 C -0.69063 -0.44472 -0.68872 -0.44519 -0.68768 -0.44657 C -0.68507 -0.45004 -0.68368 -0.45513 -0.68108 -0.4586 C -0.6757 -0.46577 -0.66927 -0.47294 -0.66198 -0.47594 C -0.64792 -0.47502 -0.63768 -0.47502 -0.62552 -0.46901 C -0.62049 -0.45883 -0.61962 -0.45675 -0.61788 -0.44495 C -0.61806 -0.41951 -0.61806 -0.39408 -0.61875 -0.36864 C -0.61875 -0.36632 -0.62014 -0.36424 -0.62032 -0.36193 C -0.62257 -0.3469 -0.62049 -0.35198 -0.62275 -0.33233 C -0.62361 -0.32701 -0.62552 -0.31683 -0.62552 -0.3166 C -0.62483 -0.31221 -0.62483 -0.30758 -0.62413 -0.30296 C -0.62101 -0.28538 -0.62153 -0.2981 -0.62153 -0.28908 " pathEditMode="relative" rAng="0" ptsTypes="fffffffffffffffffffffffffA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70" y="-24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67 1.23034E-6 C 0.03767 0.02081 0.03767 0.0525 0.05121 0.0673 C 0.0526 0.07262 0.05277 0.07585 0.05642 0.08002 C 0.05937 0.08279 0.0618 0.08164 0.06441 0.08511 C 0.07048 0.0932 0.06475 0.08973 0.07204 0.09204 C 0.07413 0.09551 0.07586 0.10014 0.07951 0.10338 C 0.08559 0.10962 0.09583 0.11008 0.10434 0.11401 C 0.11215 0.11956 0.12152 0.1265 0.13177 0.13066 C 0.14079 0.13437 0.14965 0.13691 0.15902 0.13922 C 0.17395 0.14662 0.19947 0.14454 0.21145 0.145 C 0.24861 0.15356 0.28784 0.1561 0.32552 0.15749 C 0.38107 0.16582 0.43715 0.1642 0.49218 0.16559 C 0.50833 0.16744 0.52378 0.1679 0.54132 0.17114 C 0.55399 0.16906 0.56527 0.16859 0.57708 0.1679 C 0.5835 0.16767 0.5809 0.16721 0.58507 0.16443 C 0.58923 0.16212 0.5967 0.16165 0.59895 0.16142 C 0.60572 0.15888 0.6118 0.15425 0.61788 0.1531 C 0.625 0.14847 0.63246 0.145 0.6401 0.14315 C 0.64618 0.142 0.65295 0.14177 0.65954 0.13737 C 0.66302 0.13575 0.66632 0.13251 0.66875 0.13066 C 0.67309 0.12881 0.67795 0.12835 0.68211 0.1265 C 0.6875 0.12165 0.69305 0.12026 0.69878 0.11679 C 0.70798 0.11193 0.71597 0.10708 0.72517 0.10338 C 0.73211 0.10037 0.73281 0.09528 0.73628 0.09089 C 0.74097 0.08696 0.74427 0.08511 0.74913 0.08256 C 0.75138 0.07817 0.75451 0.07354 0.75729 0.06869 C 0.75954 0.06082 0.76232 0.05828 0.76718 0.0525 C 0.77222 0.04579 0.77378 0.03746 0.77812 0.03029 C 0.77916 0.02382 0.78142 0.01734 0.78385 0.0111 C 0.78454 0.00301 0.78593 -0.00509 0.78836 -0.01226 C 0.7901 -0.02914 0.79427 -0.04579 0.79895 -0.06198 C 0.80243 -0.07308 0.80069 -0.06198 0.80243 -0.07308 C 0.80468 -0.09297 0.80798 -0.11286 0.8125 -0.13159 C 0.81423 -0.17946 0.821 -0.22826 0.80781 -0.27428 C 0.80503 -0.28307 0.80329 -0.29348 0.8 -0.30181 C 0.79826 -0.30712 0.79548 -0.31198 0.79322 -0.3173 L 0.79322 -0.31707 C 0.79045 -0.32401 0.78975 -0.32724 0.78593 -0.33372 C 0.78489 -0.33488 0.78385 -0.33765 0.78385 -0.33742 C 0.7809 -0.35153 0.76996 -0.358 0.76128 -0.3654 C 0.7552 -0.3698 0.75086 -0.37257 0.74392 -0.37627 C 0.73454 -0.38205 0.74982 -0.36749 0.72934 -0.38344 C 0.72795 -0.38437 0.72691 -0.38552 0.72517 -0.38576 C 0.72066 -0.38761 0.71545 -0.38807 0.7118 -0.39015 C 0.70312 -0.39431 0.69809 -0.39639 0.68854 -0.39824 C 0.67534 -0.4068 0.69687 -0.39431 0.6625 -0.40541 C 0.65156 -0.40888 0.6401 -0.41166 0.63003 -0.41374 C 0.61388 -0.4186 0.62795 -0.41513 0.60295 -0.41767 C 0.5875 -0.41883 0.57204 -0.42368 0.55711 -0.42623 C 0.53402 -0.4334 0.50677 -0.42785 0.48541 -0.42738 C 0.44236 -0.42785 0.35364 -0.42114 0.30225 -0.43316 C 0.25625 -0.43224 0.21111 -0.4334 0.16441 -0.43039 C 0.1552 -0.42877 0.14461 -0.42438 0.13576 -0.42183 C 0.12986 -0.41836 0.12569 -0.41328 0.11996 -0.41096 C 0.11458 -0.4068 0.11111 -0.40125 0.10642 -0.3957 C 0.10538 -0.39107 0.10503 -0.38761 0.1026 -0.38344 C 0.10104 -0.37835 0.09895 -0.37419 0.09652 -0.36957 C 0.09548 -0.358 0.09253 -0.34736 0.08836 -0.33765 C 0.08489 -0.3173 0.07569 -0.30088 0.06701 -0.28423 C 0.06336 -0.26966 0.06927 -0.29117 0.06354 -0.2759 C 0.05937 -0.26573 0.0585 -0.25463 0.05503 -0.24445 C 0.05468 -0.24052 0.05451 -0.23682 0.05364 -0.23312 C 0.05347 -0.23034 0.05225 -0.22502 0.05225 -0.22479 C 0.05034 -0.20976 0.04409 -0.1945 0.04409 -0.179 " pathEditMode="relative" rAng="0" ptsTypes="fffffffffffffffffffffffffffffffffffFffffffffffffffffffffffffffff">
                                      <p:cBhvr>
                                        <p:cTn id="3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67" y="-13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2 -0.00532 C -0.02673 -0.00023 -0.0592 -0.00879 -0.09236 -0.01226 C -0.15208 -0.01873 -0.21232 -0.02104 -0.27256 -0.02428 C -0.3335 -0.02336 -0.3927 -0.02197 -0.45347 -0.02613 C -0.46319 -0.02752 -0.47274 -0.02914 -0.48159 -0.03284 C -0.48454 -0.03399 -0.48715 -0.03515 -0.48993 -0.03631 C -0.49097 -0.037 -0.49375 -0.03816 -0.49375 -0.03793 C -0.49895 -0.04533 -0.50659 -0.04787 -0.51128 -0.05527 C -0.51614 -0.06313 -0.51909 -0.07447 -0.52343 -0.08302 C -0.52465 -0.08719 -0.52656 -0.09089 -0.52743 -0.09505 C -0.52795 -0.09852 -0.52795 -0.10199 -0.52847 -0.10546 C -0.52899 -0.10707 -0.52916 -0.10892 -0.52916 -0.11078 C -0.52847 -0.13806 -0.52361 -0.1642 -0.51649 -0.1901 C -0.51684 -0.22132 -0.51458 -0.29486 -0.5217 -0.33811 C -0.521 -0.34898 -0.52222 -0.36332 -0.51267 -0.36979 L -0.52829 -0.39362 " pathEditMode="relative" rAng="0" ptsTypes="ffffffffffffffAf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58" y="-19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65 -0.00046 C -0.38646 0.00347 -0.74809 0.0074 -0.78958 -0.03677 C -0.83107 -0.08094 -0.35017 -0.18432 -0.27396 -0.26503 C -0.19774 -0.34575 -0.32257 -0.4778 -0.33246 -0.52105 " pathEditMode="relative" ptsTypes="aaaA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-0.00578 C 0.29688 -0.003 0.5842 -4.83811E-6 0.62656 -0.03006 C 0.66893 -0.06012 0.28733 -0.13159 0.26424 -0.1857 C 0.24115 -0.23982 0.50434 -0.32053 0.4875 -0.35522 C 0.47066 -0.38991 0.23056 -0.38644 0.16285 -0.39454 " pathEditMode="relative" rAng="0" ptsTypes="aaaaa">
                                      <p:cBhvr>
                                        <p:cTn id="66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51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46 C -0.01076 0.00462 -0.02118 0.00855 -0.03159 0.01295 C -0.046 0.01202 -0.06041 0.01249 -0.0743 0.00902 C -0.09496 0.00439 -0.11475 -0.00555 -0.13559 -0.01064 C -0.14322 -0.0155 -0.15017 -0.0229 -0.15816 -0.02683 C -0.16822 -0.03862 -0.16753 -0.05504 -0.17829 -0.06429 C -0.18107 -0.07701 -0.17916 -0.08997 -0.18385 -0.10199 C -0.18298 -0.11702 -0.18385 -0.13483 -0.17691 -0.14824 C -0.17482 -0.15773 -0.17048 -0.16813 -0.16684 -0.17692 C -0.1651 -0.18085 -0.16111 -0.18779 -0.16111 -0.18756 C -0.1592 -0.19473 -0.15798 -0.20167 -0.15694 -0.20907 C -0.15763 -0.21531 -0.15763 -0.22734 -0.16267 -0.23243 C -0.16562 -0.2352 -0.16961 -0.23497 -0.17256 -0.23751 C -0.17604 -0.24075 -0.17743 -0.24399 -0.17968 -0.24862 C -0.17881 -0.26665 -0.18038 -0.29186 -0.17534 -0.30921 C -0.17638 -0.32516 -0.17552 -0.34043 -0.18246 -0.35384 C -0.17864 -0.36957 -0.17691 -0.37836 -0.17691 -0.39501 " pathEditMode="relative" rAng="0" ptsTypes="ffffffffffffffffA">
                                      <p:cBhvr>
                                        <p:cTn id="70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  <p:bldP spid="14342" grpId="0"/>
      <p:bldP spid="1434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Min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jieħu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ħsieb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l-euro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? </a:t>
            </a: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</a:rPr>
              <a:pPr>
                <a:defRPr/>
              </a:pPr>
              <a:t>12</a:t>
            </a:fld>
            <a:endParaRPr lang="fr-FR" dirty="0">
              <a:solidFill>
                <a:srgbClr val="000099"/>
              </a:solidFill>
            </a:endParaRPr>
          </a:p>
        </p:txBody>
      </p:sp>
      <p:pic>
        <p:nvPicPr>
          <p:cNvPr id="3" name="Picture 2" descr="N:\User_ab_10062013\Jakobi Zsuzsanna\NCBs\Banca dItali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49" y="5211149"/>
            <a:ext cx="652900" cy="27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N:\User_ab_10062013\Jakobi Zsuzsanna\NCBs\Banco de Espan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75" y="5234961"/>
            <a:ext cx="617800" cy="44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N:\User_ab_10062013\Jakobi Zsuzsanna\NCBs\Banco de Portug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478" y="5635972"/>
            <a:ext cx="718419" cy="19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N:\User_ab_10062013\Jakobi Zsuzsanna\NCBs\Bank of Greec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4" y="5602981"/>
            <a:ext cx="540101" cy="29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N:\User_ab_10062013\Jakobi Zsuzsanna\NCBs\Banka Slovenij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418" y="4528911"/>
            <a:ext cx="372186" cy="34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N:\User_ab_10062013\Jakobi Zsuzsanna\NCBs\Banque centrale  du Luxembour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062" y="3898391"/>
            <a:ext cx="517885" cy="29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N:\User_ab_10062013\Jakobi Zsuzsanna\NCBs\Banque de Franc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463" y="4323143"/>
            <a:ext cx="489808" cy="34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N:\User_ab_10062013\Jakobi Zsuzsanna\NCBs\Central Bank of Cypru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864" y="5981697"/>
            <a:ext cx="590332" cy="35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N:\User_ab_10062013\Jakobi Zsuzsanna\NCBs\Central Bank of Irelan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723" y="3276377"/>
            <a:ext cx="376336" cy="45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N:\User_ab_10062013\Jakobi Zsuzsanna\NCBs\Central Bank of Malta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94" y="5896274"/>
            <a:ext cx="495547" cy="31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:\User_ab_10062013\Jakobi Zsuzsanna\NCBs\De Nederlandsche Bank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22" y="3428999"/>
            <a:ext cx="550680" cy="33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N:\User_ab_10062013\Jakobi Zsuzsanna\NCBs\Deutsche Bundesbank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328" y="3503483"/>
            <a:ext cx="681441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N:\User_ab_10062013\Jakobi Zsuzsanna\NCBs\Eesti Pank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01" y="2183477"/>
            <a:ext cx="576064" cy="41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N:\User_ab_10062013\Jakobi Zsuzsanna\NCBs\EUROPEAN CENTRAL BANK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976" y="3889870"/>
            <a:ext cx="670627" cy="43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N:\User_ab_10062013\Jakobi Zsuzsanna\NCBs\LATVIJAS BANKA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57" y="2601448"/>
            <a:ext cx="716022" cy="31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N:\User_ab_10062013\Jakobi Zsuzsanna\NCBs\Lietuvos bankas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114" y="2949037"/>
            <a:ext cx="535165" cy="26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N:\User_ab_10062013\Jakobi Zsuzsanna\NCBs\Narodna banka Slovenska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83" y="3875704"/>
            <a:ext cx="412491" cy="41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N:\User_ab_10062013\Jakobi Zsuzsanna\NCBs\Nationale Bank van Belgie_Banque Nationale de Belgique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6" y="3781132"/>
            <a:ext cx="558829" cy="26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N:\User_ab_10062013\Jakobi Zsuzsanna\NCBs\Oesterreichische  Nationalbank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371" y="4166155"/>
            <a:ext cx="590425" cy="31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N:\User_ab_10062013\Jakobi Zsuzsanna\NCBs\Suomen Pankki – Finlands Bank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268" y="1579040"/>
            <a:ext cx="608534" cy="34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O:\Kd2\ECB\Beratung\Direct Marketing\Euro 5 und 10 und 20 Euro School ppt\Praese Material\Legenden\Legende_MT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17498"/>
            <a:ext cx="120547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O:\Kd2\ECB\Beratung\Direct Marketing\Euro 5 und 10 und 20 Euro School ppt\Praese Material\Inseln\Inseln_MT.png"/>
          <p:cNvPicPr>
            <a:picLocks noChangeAspect="1"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87"/>
          <a:stretch/>
        </p:blipFill>
        <p:spPr bwMode="auto">
          <a:xfrm>
            <a:off x="108000" y="4320000"/>
            <a:ext cx="387064" cy="247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79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:\Kd2\ECB\Beratung\Direct Marketing\Euro 5 und 10 und 20 Euro School ppt\Proof 2 Euro Run PPT\Euro-Run-Game_visu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00" y="2062800"/>
            <a:ext cx="5950413" cy="360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ext Box 14"/>
          <p:cNvSpPr txBox="1">
            <a:spLocks noChangeArrowheads="1"/>
          </p:cNvSpPr>
          <p:nvPr/>
        </p:nvSpPr>
        <p:spPr bwMode="auto">
          <a:xfrm>
            <a:off x="2009105" y="6567488"/>
            <a:ext cx="495520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© Bank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Ċentrali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 smtClean="0">
                <a:solidFill>
                  <a:schemeClr val="bg1"/>
                </a:solidFill>
                <a:latin typeface="+mj-lt"/>
              </a:rPr>
              <a:t>Ewropew</a:t>
            </a:r>
            <a:r>
              <a:rPr lang="mt-MT" altLang="de-DE" sz="1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smtClean="0">
                <a:solidFill>
                  <a:schemeClr val="bg1"/>
                </a:solidFill>
                <a:latin typeface="+mj-lt"/>
              </a:rPr>
              <a:t>201</a:t>
            </a:r>
            <a:r>
              <a:rPr lang="mt-MT" altLang="de-DE" sz="1000" dirty="0" smtClean="0">
                <a:solidFill>
                  <a:schemeClr val="bg1"/>
                </a:solidFill>
                <a:latin typeface="+mj-lt"/>
              </a:rPr>
              <a:t>5 </a:t>
            </a:r>
            <a:r>
              <a:rPr lang="en-GB" altLang="de-DE" sz="1000" dirty="0" smtClean="0">
                <a:solidFill>
                  <a:schemeClr val="bg1"/>
                </a:solidFill>
                <a:latin typeface="+mj-lt"/>
              </a:rPr>
              <a:t>(</a:t>
            </a:r>
            <a:r>
              <a:rPr lang="en-GB" altLang="de-DE" sz="1000" dirty="0" err="1" smtClean="0">
                <a:solidFill>
                  <a:schemeClr val="bg1"/>
                </a:solidFill>
                <a:latin typeface="+mj-lt"/>
              </a:rPr>
              <a:t>ibbażata</a:t>
            </a:r>
            <a:r>
              <a:rPr lang="en-GB" altLang="de-DE" sz="1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fuq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kunċett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oriġinali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smtClean="0">
                <a:solidFill>
                  <a:schemeClr val="bg1"/>
                </a:solidFill>
                <a:latin typeface="+mj-lt"/>
              </a:rPr>
              <a:t>ta</a:t>
            </a:r>
            <a:r>
              <a:rPr lang="mt-MT" altLang="de-DE" sz="1000" dirty="0" smtClean="0">
                <a:solidFill>
                  <a:schemeClr val="bg1"/>
                </a:solidFill>
                <a:latin typeface="+mj-lt"/>
              </a:rPr>
              <a:t>’ </a:t>
            </a:r>
            <a:r>
              <a:rPr lang="en-GB" altLang="de-DE" sz="1000" dirty="0" err="1" smtClean="0">
                <a:solidFill>
                  <a:schemeClr val="bg1"/>
                </a:solidFill>
                <a:latin typeface="+mj-lt"/>
              </a:rPr>
              <a:t>Banque</a:t>
            </a:r>
            <a:r>
              <a:rPr lang="en-GB" altLang="de-DE" sz="1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de France)</a:t>
            </a:r>
          </a:p>
        </p:txBody>
      </p:sp>
      <p:grpSp>
        <p:nvGrpSpPr>
          <p:cNvPr id="15365" name="Gruppieren 2"/>
          <p:cNvGrpSpPr>
            <a:grpSpLocks/>
          </p:cNvGrpSpPr>
          <p:nvPr/>
        </p:nvGrpSpPr>
        <p:grpSpPr bwMode="auto">
          <a:xfrm rot="190444">
            <a:off x="1449352" y="481223"/>
            <a:ext cx="2813262" cy="1728790"/>
            <a:chOff x="1115265" y="1353757"/>
            <a:chExt cx="3454820" cy="189562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3" name="Picture 7" descr="D:\_Bilder_fuer_Praese\Sprechblas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09556">
              <a:off x="1115265" y="1353757"/>
              <a:ext cx="3453050" cy="1895626"/>
            </a:xfrm>
            <a:prstGeom prst="rect">
              <a:avLst/>
            </a:prstGeom>
            <a:noFill/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1" name="Text Box 7"/>
            <p:cNvSpPr txBox="1">
              <a:spLocks noChangeArrowheads="1"/>
            </p:cNvSpPr>
            <p:nvPr/>
          </p:nvSpPr>
          <p:spPr bwMode="auto">
            <a:xfrm rot="21409556">
              <a:off x="1431594" y="2068111"/>
              <a:ext cx="3138491" cy="49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50000"/>
                </a:spcBef>
              </a:pPr>
              <a:r>
                <a:rPr lang="en-GB" altLang="de-DE" sz="2000" b="1" dirty="0" err="1">
                  <a:solidFill>
                    <a:srgbClr val="000099"/>
                  </a:solidFill>
                  <a:latin typeface="+mj-lt"/>
                </a:rPr>
                <a:t>Ilgħab</a:t>
              </a:r>
              <a:r>
                <a:rPr lang="en-GB" altLang="de-DE" sz="20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sz="2000" b="1" i="1" dirty="0">
                  <a:solidFill>
                    <a:srgbClr val="000099"/>
                  </a:solidFill>
                  <a:latin typeface="+mj-lt"/>
                </a:rPr>
                <a:t>Euro Run</a:t>
              </a:r>
            </a:p>
          </p:txBody>
        </p:sp>
      </p:grpSp>
      <p:grpSp>
        <p:nvGrpSpPr>
          <p:cNvPr id="15366" name="Gruppieren 1"/>
          <p:cNvGrpSpPr>
            <a:grpSpLocks/>
          </p:cNvGrpSpPr>
          <p:nvPr/>
        </p:nvGrpSpPr>
        <p:grpSpPr bwMode="auto">
          <a:xfrm>
            <a:off x="4550692" y="620687"/>
            <a:ext cx="2786411" cy="1759749"/>
            <a:chOff x="4828202" y="943477"/>
            <a:chExt cx="3333750" cy="220027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5368" name="Picture 11" descr="E:\Sprechblase Kopi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63546">
              <a:off x="4828202" y="943477"/>
              <a:ext cx="3333750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9" name="Text Box 15"/>
            <p:cNvSpPr txBox="1">
              <a:spLocks noChangeArrowheads="1"/>
            </p:cNvSpPr>
            <p:nvPr/>
          </p:nvSpPr>
          <p:spPr bwMode="auto">
            <a:xfrm>
              <a:off x="5064081" y="1802291"/>
              <a:ext cx="2727326" cy="50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mt-MT" altLang="de-DE" sz="2000" b="1" dirty="0" smtClean="0">
                  <a:solidFill>
                    <a:srgbClr val="000099"/>
                  </a:solidFill>
                  <a:latin typeface="+mj-lt"/>
                </a:rPr>
                <a:t>... u</a:t>
              </a:r>
              <a:r>
                <a:rPr lang="en-GB" altLang="de-DE" sz="2000" b="1" dirty="0" smtClean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sz="2000" b="1" dirty="0" err="1">
                  <a:solidFill>
                    <a:srgbClr val="000099"/>
                  </a:solidFill>
                  <a:latin typeface="+mj-lt"/>
                </a:rPr>
                <a:t>skopri</a:t>
              </a:r>
              <a:r>
                <a:rPr lang="en-GB" altLang="de-DE" sz="20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sz="2000" b="1" dirty="0" err="1">
                  <a:solidFill>
                    <a:srgbClr val="000099"/>
                  </a:solidFill>
                  <a:latin typeface="+mj-lt"/>
                </a:rPr>
                <a:t>aktar</a:t>
              </a:r>
              <a:r>
                <a:rPr lang="en-GB" altLang="de-DE" sz="2000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3215703" y="5553857"/>
            <a:ext cx="2694456" cy="352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GB" sz="1450" b="1" dirty="0">
                <a:solidFill>
                  <a:srgbClr val="000099"/>
                </a:solidFill>
                <a:latin typeface="+mj-lt"/>
              </a:rPr>
              <a:t>www.karti-godda-tal-euro.eu</a:t>
            </a:r>
          </a:p>
        </p:txBody>
      </p:sp>
      <p:pic>
        <p:nvPicPr>
          <p:cNvPr id="15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904" y="1100387"/>
            <a:ext cx="3573648" cy="59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2868" y="1196736"/>
            <a:ext cx="3656665" cy="58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Il-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Muniti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tal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-Euro</a:t>
            </a: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pic>
        <p:nvPicPr>
          <p:cNvPr id="13" name="Picture 29" descr="EUR 2_com-ne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872" y="1268760"/>
            <a:ext cx="790994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5" descr="EUR 1_com-ne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509" y="2141974"/>
            <a:ext cx="719033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4" descr="cent 50_com-ne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918" y="2961024"/>
            <a:ext cx="684948" cy="6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3" descr="cent 20_com-ne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717104"/>
            <a:ext cx="648000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cent 10_com-ne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04" y="4437112"/>
            <a:ext cx="5760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1" descr="cent 5_co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333" y="5085184"/>
            <a:ext cx="502874" cy="50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0" descr="cent 2_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307" y="5661248"/>
            <a:ext cx="398850" cy="3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8" descr="cent 1_c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867" y="6131407"/>
            <a:ext cx="356815" cy="3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8164" flipH="1">
            <a:off x="-86699" y="1063236"/>
            <a:ext cx="2063183" cy="2446893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1"/>
          <p:cNvSpPr/>
          <p:nvPr/>
        </p:nvSpPr>
        <p:spPr>
          <a:xfrm>
            <a:off x="-381312" y="1368571"/>
            <a:ext cx="2160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IE" altLang="de-DE" sz="2000" b="1" dirty="0">
                <a:solidFill>
                  <a:srgbClr val="000099"/>
                </a:solidFill>
                <a:latin typeface="+mj-lt"/>
              </a:rPr>
              <a:t>Ta’ </a:t>
            </a:r>
            <a:r>
              <a:rPr lang="en-IE" altLang="de-DE" sz="2000" b="1" dirty="0" err="1">
                <a:solidFill>
                  <a:srgbClr val="000099"/>
                </a:solidFill>
                <a:latin typeface="+mj-lt"/>
              </a:rPr>
              <a:t>liema</a:t>
            </a:r>
            <a:r>
              <a:rPr lang="en-IE" altLang="de-DE" sz="2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sz="2000" b="1" dirty="0" err="1" smtClean="0">
                <a:solidFill>
                  <a:srgbClr val="000099"/>
                </a:solidFill>
                <a:latin typeface="+mj-lt"/>
              </a:rPr>
              <a:t>pajjiż</a:t>
            </a:r>
            <a:r>
              <a:rPr lang="mt-MT" altLang="de-DE" sz="2000" b="1" dirty="0" smtClean="0">
                <a:solidFill>
                  <a:srgbClr val="000099"/>
                </a:solidFill>
                <a:latin typeface="+mj-lt"/>
              </a:rPr>
              <a:t>i</a:t>
            </a:r>
            <a:r>
              <a:rPr lang="en-IE" altLang="de-DE" sz="200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mt-MT" altLang="de-DE" sz="200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sz="2000" b="1" dirty="0" smtClean="0">
                <a:solidFill>
                  <a:srgbClr val="000099"/>
                </a:solidFill>
                <a:latin typeface="+mj-lt"/>
              </a:rPr>
              <a:t>h</a:t>
            </a:r>
            <a:r>
              <a:rPr lang="mt-MT" altLang="de-DE" sz="2000" b="1" dirty="0" smtClean="0">
                <a:solidFill>
                  <a:srgbClr val="000099"/>
                </a:solidFill>
                <a:latin typeface="+mj-lt"/>
              </a:rPr>
              <a:t>uma dawn</a:t>
            </a:r>
            <a:r>
              <a:rPr lang="mt-MT" altLang="de-DE" sz="2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mt-MT" altLang="de-DE" sz="2000" b="1" dirty="0" smtClean="0">
                <a:solidFill>
                  <a:srgbClr val="000099"/>
                </a:solidFill>
                <a:latin typeface="+mj-lt"/>
              </a:rPr>
              <a:t>         i</a:t>
            </a:r>
            <a:r>
              <a:rPr lang="en-IE" altLang="de-DE" sz="2000" b="1" dirty="0" smtClean="0">
                <a:solidFill>
                  <a:srgbClr val="000099"/>
                </a:solidFill>
                <a:latin typeface="+mj-lt"/>
              </a:rPr>
              <a:t>l-</a:t>
            </a:r>
            <a:r>
              <a:rPr lang="en-IE" altLang="de-DE" sz="2000" b="1" dirty="0" err="1" smtClean="0">
                <a:solidFill>
                  <a:srgbClr val="000099"/>
                </a:solidFill>
                <a:latin typeface="+mj-lt"/>
              </a:rPr>
              <a:t>munit</a:t>
            </a:r>
            <a:r>
              <a:rPr lang="mt-MT" altLang="de-DE" sz="2000" b="1" dirty="0" smtClean="0">
                <a:solidFill>
                  <a:srgbClr val="000099"/>
                </a:solidFill>
                <a:latin typeface="+mj-lt"/>
              </a:rPr>
              <a:t>i</a:t>
            </a:r>
            <a:r>
              <a:rPr lang="en-IE" altLang="de-DE" sz="2000" b="1" dirty="0" smtClean="0">
                <a:solidFill>
                  <a:srgbClr val="000099"/>
                </a:solidFill>
                <a:latin typeface="+mj-lt"/>
              </a:rPr>
              <a:t>?</a:t>
            </a:r>
            <a:r>
              <a:rPr lang="en-IE" altLang="de-DE" b="1" dirty="0" smtClean="0">
                <a:solidFill>
                  <a:srgbClr val="000099"/>
                </a:solidFill>
                <a:latin typeface="+mj-lt"/>
              </a:rPr>
              <a:t> </a:t>
            </a:r>
            <a:endParaRPr lang="en-IE" altLang="de-DE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074" name="Picture 2" descr="O:\Kd2\ECB\Beratung\Direct Marketing\Euro 5 und 10 und 20 Euro School ppt\Praese Material\Coins png\AT01EURO_200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99" y="4026458"/>
            <a:ext cx="459918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O:\Kd2\ECB\Beratung\Direct Marketing\Euro 5 und 10 und 20 Euro School ppt\Praese Material\Coins png\BE01EURO_20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0" y="3609080"/>
            <a:ext cx="4657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Coins png\CY01EURO_200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60098"/>
            <a:ext cx="46633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Coins png\DE01EURO_200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29" y="3537064"/>
            <a:ext cx="45919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Coins png\EE01EURO_201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593" y="2168920"/>
            <a:ext cx="46772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O:\Kd2\ECB\Beratung\Direct Marketing\Euro 5 und 10 und 20 Euro School ppt\Praese Material\Coins png\ES01EURO_201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421" y="5287876"/>
            <a:ext cx="4581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O:\Kd2\ECB\Beratung\Direct Marketing\Euro 5 und 10 und 20 Euro School ppt\Praese Material\Coins png\FI01EURO_1999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472" y="1394760"/>
            <a:ext cx="46209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O:\Kd2\ECB\Beratung\Direct Marketing\Euro 5 und 10 und 20 Euro School ppt\Praese Material\Coins png\FR01EURO_1999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1" y="4329152"/>
            <a:ext cx="45990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O:\Kd2\ECB\Beratung\Direct Marketing\Euro 5 und 10 und 20 Euro School ppt\Praese Material\Coins png\GR01EURO_200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340" y="5391248"/>
            <a:ext cx="46282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O:\Kd2\ECB\Beratung\Direct Marketing\Euro 5 und 10 und 20 Euro School ppt\Praese Material\Coins png\IE01EURO_2002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81" y="3375564"/>
            <a:ext cx="45995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O:\Kd2\ECB\Beratung\Direct Marketing\Euro 5 und 10 und 20 Euro School ppt\Praese Material\Coins png\IT01EURO_2002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669" y="5073064"/>
            <a:ext cx="45989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O:\Kd2\ECB\Beratung\Direct Marketing\Euro 5 und 10 und 20 Euro School ppt\Praese Material\Coins png\LT01EURO_201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183" y="2812931"/>
            <a:ext cx="47737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O:\Kd2\ECB\Beratung\Direct Marketing\Euro 5 und 10 und 20 Euro School ppt\Praese Material\Coins png\LU01EURO_2002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656" y="411312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Kd2\ECB\Beratung\Direct Marketing\Euro 5 und 10 und 20 Euro School ppt\Praese Material\Coins png\LV01EURO_2014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111" y="2606483"/>
            <a:ext cx="46824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O:\Kd2\ECB\Beratung\Direct Marketing\Euro 5 und 10 und 20 Euro School ppt\Praese Material\Coins png\MT01EURO_2008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528" y="5860673"/>
            <a:ext cx="46308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:\Kd2\ECB\Beratung\Direct Marketing\Euro 5 und 10 und 20 Euro School ppt\Praese Material\Coins png\NL01EURO_2014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53" y="3105024"/>
            <a:ext cx="46984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O:\Kd2\ECB\Beratung\Direct Marketing\Euro 5 und 10 und 20 Euro School ppt\Praese Material\Coins png\PT01EURO_2002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69" y="539124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:\Kd2\ECB\Beratung\Direct Marketing\Euro 5 und 10 und 20 Euro School ppt\Praese Material\Coins png\SK01EURO_2009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829" y="3897104"/>
            <a:ext cx="46641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O:\Kd2\ECB\Beratung\Direct Marketing\Euro 5 und 10 und 20 Euro School ppt\Praese Material\Coins png\SL01EURO_2007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220" y="4545112"/>
            <a:ext cx="47602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User\Desktop\Alex_gedreht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2016"/>
            <a:ext cx="1905154" cy="42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2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9" name="Picture 2" descr="O:\Kd2\ECB\Beratung\Direct Marketing\Euro 5 und 10 und 20 Euro School ppt\Praese Material\Legenden\Legende_MT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17498"/>
            <a:ext cx="120547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O:\Kd2\ECB\Beratung\Direct Marketing\Euro 5 und 10 und 20 Euro School ppt\Praese Material\Inseln\Inseln_MT.png"/>
          <p:cNvPicPr>
            <a:picLocks noChangeAspect="1" noChangeArrowheads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87"/>
          <a:stretch/>
        </p:blipFill>
        <p:spPr bwMode="auto">
          <a:xfrm>
            <a:off x="108000" y="4320000"/>
            <a:ext cx="387064" cy="247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2276872"/>
            <a:ext cx="2880000" cy="369332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000099"/>
                </a:solidFill>
                <a:latin typeface="+mj-lt"/>
              </a:rPr>
              <a:t>Klassiku</a:t>
            </a:r>
            <a:endParaRPr lang="en-GB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Content Placeholder 19"/>
          <p:cNvSpPr txBox="1">
            <a:spLocks noGrp="1"/>
          </p:cNvSpPr>
          <p:nvPr>
            <p:ph idx="1"/>
          </p:nvPr>
        </p:nvSpPr>
        <p:spPr>
          <a:xfrm>
            <a:off x="4954880" y="4132162"/>
            <a:ext cx="2880000" cy="369332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800" b="1" dirty="0" err="1">
                <a:solidFill>
                  <a:srgbClr val="000099"/>
                </a:solidFill>
                <a:latin typeface="+mj-lt"/>
              </a:rPr>
              <a:t>Romanesk</a:t>
            </a:r>
            <a:endParaRPr lang="en-GB" sz="18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3" name="Content Placeholder 19"/>
          <p:cNvSpPr txBox="1">
            <a:spLocks/>
          </p:cNvSpPr>
          <p:nvPr/>
        </p:nvSpPr>
        <p:spPr>
          <a:xfrm>
            <a:off x="5004048" y="6093296"/>
            <a:ext cx="2880000" cy="369332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GB" sz="1800" b="1" dirty="0" err="1">
                <a:solidFill>
                  <a:srgbClr val="000099"/>
                </a:solidFill>
                <a:latin typeface="+mj-lt"/>
              </a:rPr>
              <a:t>Gotiku</a:t>
            </a:r>
            <a:endParaRPr lang="en-GB" sz="1800" b="1" kern="0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074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897"/>
          <a:stretch/>
        </p:blipFill>
        <p:spPr bwMode="auto">
          <a:xfrm>
            <a:off x="32865" y="2263110"/>
            <a:ext cx="2450903" cy="462227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Il-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Karti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tal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-Euro </a:t>
            </a:r>
          </a:p>
        </p:txBody>
      </p:sp>
      <p:pic>
        <p:nvPicPr>
          <p:cNvPr id="2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0735">
            <a:off x="1492157" y="1187323"/>
            <a:ext cx="2850992" cy="216912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2"/>
          <p:cNvSpPr/>
          <p:nvPr/>
        </p:nvSpPr>
        <p:spPr>
          <a:xfrm>
            <a:off x="1547664" y="1456787"/>
            <a:ext cx="2593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it-IT" altLang="de-DE" sz="2000" b="1" dirty="0" err="1">
                <a:solidFill>
                  <a:srgbClr val="000099"/>
                </a:solidFill>
                <a:latin typeface="+mj-lt"/>
              </a:rPr>
              <a:t>Kollha</a:t>
            </a:r>
            <a:r>
              <a:rPr lang="it-IT" altLang="de-DE" sz="2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it-IT" altLang="de-DE" sz="2000" b="1" dirty="0" err="1">
                <a:solidFill>
                  <a:srgbClr val="000099"/>
                </a:solidFill>
                <a:latin typeface="+mj-lt"/>
              </a:rPr>
              <a:t>juru</a:t>
            </a:r>
            <a:r>
              <a:rPr lang="it-IT" altLang="de-DE" sz="2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mt-MT" altLang="de-DE" sz="2000" b="1" dirty="0" smtClean="0">
                <a:solidFill>
                  <a:srgbClr val="000099"/>
                </a:solidFill>
                <a:latin typeface="+mj-lt"/>
              </a:rPr>
              <a:t>     </a:t>
            </a:r>
            <a:r>
              <a:rPr lang="it-IT" altLang="de-DE" sz="2000" b="1" dirty="0" err="1" smtClean="0">
                <a:solidFill>
                  <a:srgbClr val="000099"/>
                </a:solidFill>
                <a:latin typeface="+mj-lt"/>
              </a:rPr>
              <a:t>stil</a:t>
            </a:r>
            <a:r>
              <a:rPr lang="mt-MT" altLang="de-DE" sz="2000" b="1" dirty="0" smtClean="0">
                <a:solidFill>
                  <a:srgbClr val="000099"/>
                </a:solidFill>
                <a:latin typeface="+mj-lt"/>
              </a:rPr>
              <a:t>i </a:t>
            </a:r>
            <a:r>
              <a:rPr lang="it-IT" altLang="de-DE" sz="2000" b="1" dirty="0" smtClean="0">
                <a:solidFill>
                  <a:srgbClr val="000099"/>
                </a:solidFill>
                <a:latin typeface="+mj-lt"/>
              </a:rPr>
              <a:t>differenti           </a:t>
            </a:r>
            <a:r>
              <a:rPr lang="it-IT" altLang="de-DE" sz="2000" b="1" dirty="0" err="1">
                <a:solidFill>
                  <a:srgbClr val="000099"/>
                </a:solidFill>
                <a:latin typeface="+mj-lt"/>
              </a:rPr>
              <a:t>ta</a:t>
            </a:r>
            <a:r>
              <a:rPr lang="el-GR" altLang="de-DE" sz="2000" b="1" dirty="0">
                <a:solidFill>
                  <a:srgbClr val="000099"/>
                </a:solidFill>
                <a:latin typeface="+mj-lt"/>
              </a:rPr>
              <a:t>᾽ </a:t>
            </a:r>
            <a:r>
              <a:rPr lang="it-IT" altLang="de-DE" sz="2000" b="1" dirty="0" err="1" smtClean="0">
                <a:solidFill>
                  <a:srgbClr val="000099"/>
                </a:solidFill>
                <a:latin typeface="+mj-lt"/>
              </a:rPr>
              <a:t>arkitettura</a:t>
            </a:r>
            <a:r>
              <a:rPr lang="it-IT" altLang="de-DE" sz="200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it-IT" altLang="de-DE" sz="2000" b="1" dirty="0" err="1" smtClean="0">
                <a:solidFill>
                  <a:srgbClr val="000099"/>
                </a:solidFill>
                <a:latin typeface="+mj-lt"/>
              </a:rPr>
              <a:t>Ewropea</a:t>
            </a:r>
            <a:r>
              <a:rPr lang="it-IT" altLang="de-DE" b="1" dirty="0" smtClean="0">
                <a:solidFill>
                  <a:srgbClr val="000099"/>
                </a:solidFill>
                <a:latin typeface="+mj-lt"/>
              </a:rPr>
              <a:t> </a:t>
            </a:r>
            <a:endParaRPr lang="it-IT" altLang="de-DE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" name="Picture 2" descr="O:\Kd2\ECB\Beratung\Direct Marketing\Euro 5 und 10 und 20 Euro School ppt\Praese Material\Bills jpegs\ECB_5_euro_Banknote_Specimen_Front_anderer Holo_RGB_72dp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055" y="1052736"/>
            <a:ext cx="2118177" cy="108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O:\Kd2\ECB\Beratung\Direct Marketing\Euro 5 und 10 und 20 Euro School ppt\Praese Material\Bills jpegs\ECB_10euro_Banknote_front_Specimen_RGB_72dp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864" y="2853064"/>
            <a:ext cx="2204368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804" y="4689280"/>
            <a:ext cx="2338428" cy="12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User\Desktop\Bilder_Istock_2608\iStock_000020452645_Lar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073" y="4689280"/>
            <a:ext cx="972343" cy="1296001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Bilder_Istock_2608\iStock_000005382046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6103" r="5173" b="13897"/>
          <a:stretch/>
        </p:blipFill>
        <p:spPr bwMode="auto">
          <a:xfrm>
            <a:off x="7340259" y="2853064"/>
            <a:ext cx="976157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User\Desktop\Bilder_Istock_2608\iStock_000052648354_Full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7" r="6208" b="15442"/>
          <a:stretch/>
        </p:blipFill>
        <p:spPr bwMode="auto">
          <a:xfrm>
            <a:off x="7285394" y="1052736"/>
            <a:ext cx="1031022" cy="109984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3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93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uiExpand="1" build="p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O:\Kd2\ECB\Beratung\Direct Marketing\Euro 5 und 10 und 20 Euro School ppt\Praese Material\Neu 2015 Freisteller\Seite2 (2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32" b="-2087"/>
          <a:stretch/>
        </p:blipFill>
        <p:spPr bwMode="auto">
          <a:xfrm>
            <a:off x="7092280" y="908720"/>
            <a:ext cx="2048120" cy="467794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87928" y="3799205"/>
            <a:ext cx="2570400" cy="369332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000099"/>
                </a:solidFill>
                <a:latin typeface="+mj-lt"/>
              </a:rPr>
              <a:t>Rinaxximent</a:t>
            </a:r>
            <a:endParaRPr lang="en-GB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8849" y="6244777"/>
            <a:ext cx="2570400" cy="369332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000099"/>
                </a:solidFill>
                <a:latin typeface="+mj-lt"/>
              </a:rPr>
              <a:t>Barokk</a:t>
            </a:r>
            <a:endParaRPr lang="en-GB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6246225"/>
            <a:ext cx="2919669" cy="369332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000099"/>
                </a:solidFill>
                <a:latin typeface="+mj-lt"/>
              </a:rPr>
              <a:t>Seklu</a:t>
            </a:r>
            <a:r>
              <a:rPr lang="en-GB" b="1" dirty="0">
                <a:solidFill>
                  <a:srgbClr val="000099"/>
                </a:solidFill>
                <a:latin typeface="+mj-lt"/>
              </a:rPr>
              <a:t> 19 – </a:t>
            </a:r>
            <a:r>
              <a:rPr lang="en-GB" b="1" dirty="0" err="1">
                <a:solidFill>
                  <a:srgbClr val="000099"/>
                </a:solidFill>
                <a:latin typeface="+mj-lt"/>
              </a:rPr>
              <a:t>Ħadid</a:t>
            </a:r>
            <a:r>
              <a:rPr lang="en-GB" b="1" dirty="0">
                <a:solidFill>
                  <a:srgbClr val="000099"/>
                </a:solidFill>
                <a:latin typeface="+mj-lt"/>
              </a:rPr>
              <a:t> u </a:t>
            </a:r>
            <a:r>
              <a:rPr lang="en-GB" b="1" dirty="0" err="1">
                <a:solidFill>
                  <a:srgbClr val="000099"/>
                </a:solidFill>
                <a:latin typeface="+mj-lt"/>
              </a:rPr>
              <a:t>Ħġieġ</a:t>
            </a:r>
            <a:endParaRPr lang="en-GB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29888" y="6244777"/>
            <a:ext cx="2570400" cy="369332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000099"/>
                </a:solidFill>
                <a:latin typeface="+mj-lt"/>
              </a:rPr>
              <a:t>Seklu</a:t>
            </a:r>
            <a:r>
              <a:rPr lang="en-GB" b="1" dirty="0">
                <a:solidFill>
                  <a:srgbClr val="000099"/>
                </a:solidFill>
                <a:latin typeface="+mj-lt"/>
              </a:rPr>
              <a:t> 20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Il-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Karti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tal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-Euro </a:t>
            </a:r>
          </a:p>
        </p:txBody>
      </p:sp>
      <p:pic>
        <p:nvPicPr>
          <p:cNvPr id="24" name="Picture 11" descr="E:\Sprechblase Kopi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284" y="908720"/>
            <a:ext cx="3391067" cy="1225445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>
          <a:xfrm>
            <a:off x="4499992" y="1050270"/>
            <a:ext cx="25833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 dirty="0" err="1">
                <a:solidFill>
                  <a:srgbClr val="000099"/>
                </a:solidFill>
                <a:latin typeface="+mj-lt"/>
              </a:rPr>
              <a:t>Fihom</a:t>
            </a:r>
            <a:r>
              <a:rPr lang="en-GB" sz="2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2000" b="1" dirty="0" err="1">
                <a:solidFill>
                  <a:srgbClr val="000099"/>
                </a:solidFill>
                <a:latin typeface="+mj-lt"/>
              </a:rPr>
              <a:t>xbihat</a:t>
            </a:r>
            <a:r>
              <a:rPr lang="en-GB" sz="2000" b="1" dirty="0">
                <a:solidFill>
                  <a:srgbClr val="000099"/>
                </a:solidFill>
                <a:latin typeface="+mj-lt"/>
              </a:rPr>
              <a:t> ta’ </a:t>
            </a:r>
            <a:r>
              <a:rPr lang="en-GB" sz="2000" b="1" dirty="0" err="1">
                <a:solidFill>
                  <a:srgbClr val="000099"/>
                </a:solidFill>
                <a:latin typeface="+mj-lt"/>
              </a:rPr>
              <a:t>twieqi</a:t>
            </a:r>
            <a:r>
              <a:rPr lang="en-GB" sz="2000" b="1" dirty="0">
                <a:solidFill>
                  <a:srgbClr val="000099"/>
                </a:solidFill>
                <a:latin typeface="+mj-lt"/>
              </a:rPr>
              <a:t>, </a:t>
            </a:r>
            <a:r>
              <a:rPr lang="en-GB" sz="2000" b="1" dirty="0" err="1">
                <a:solidFill>
                  <a:srgbClr val="000099"/>
                </a:solidFill>
                <a:latin typeface="+mj-lt"/>
              </a:rPr>
              <a:t>bibien</a:t>
            </a:r>
            <a:r>
              <a:rPr lang="en-GB" sz="2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mt-MT" sz="2000" b="1" dirty="0" smtClean="0">
                <a:solidFill>
                  <a:srgbClr val="000099"/>
                </a:solidFill>
                <a:latin typeface="+mj-lt"/>
              </a:rPr>
              <a:t>            </a:t>
            </a:r>
            <a:r>
              <a:rPr lang="en-GB" sz="2000" b="1" dirty="0" smtClean="0">
                <a:solidFill>
                  <a:srgbClr val="000099"/>
                </a:solidFill>
                <a:latin typeface="+mj-lt"/>
              </a:rPr>
              <a:t>u </a:t>
            </a:r>
            <a:r>
              <a:rPr lang="en-GB" sz="2000" b="1" dirty="0" err="1">
                <a:solidFill>
                  <a:srgbClr val="000099"/>
                </a:solidFill>
                <a:latin typeface="+mj-lt"/>
              </a:rPr>
              <a:t>pontijiet</a:t>
            </a:r>
            <a:r>
              <a:rPr lang="en-GB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3075" name="Picture 3" descr="O:\Kd2\ECB\Beratung\Direct Marketing\Euro 5 und 10 und 20 Euro School ppt\Praese Material\Bills jpegs\50euro_fr_ES1_Specimen_RGB_72dp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2029642"/>
            <a:ext cx="2917326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Bills jpegs\100euro_fr_ES1_Specimen_RGB_72dp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4668154"/>
            <a:ext cx="259505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Bills jpegs\200euro_fr_ES1_Specimen_RGB_72dp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769" y="4668154"/>
            <a:ext cx="2692174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Bills jpegs\500euro_fr_ES1_Specimen_RGB_72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68154"/>
            <a:ext cx="281379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Bilder_Istock_2608\iStock_000020952948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8"/>
          <a:stretch/>
        </p:blipFill>
        <p:spPr bwMode="auto">
          <a:xfrm>
            <a:off x="3600894" y="2043354"/>
            <a:ext cx="1264782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4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392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5580137" y="1368064"/>
            <a:ext cx="3312000" cy="1046440"/>
            <a:chOff x="5580137" y="1368064"/>
            <a:chExt cx="3312000" cy="1046440"/>
          </a:xfrm>
        </p:grpSpPr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5649466" y="1412776"/>
              <a:ext cx="3173670" cy="979200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anchor="ctr" anchorCtr="0">
              <a:no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81000" indent="-1905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FF9900"/>
                </a:buClr>
                <a:buSzPct val="205000"/>
              </a:pPr>
              <a:r>
                <a:rPr lang="en-IE" altLang="de-DE" sz="1550" dirty="0">
                  <a:solidFill>
                    <a:srgbClr val="000099"/>
                  </a:solidFill>
                  <a:latin typeface="+mj-lt"/>
                </a:rPr>
                <a:t>   </a:t>
              </a:r>
            </a:p>
          </p:txBody>
        </p:sp>
        <p:sp>
          <p:nvSpPr>
            <p:cNvPr id="4" name="Rechteck 3"/>
            <p:cNvSpPr/>
            <p:nvPr/>
          </p:nvSpPr>
          <p:spPr>
            <a:xfrm>
              <a:off x="5580137" y="1368064"/>
              <a:ext cx="3312000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E" altLang="de-DE" sz="1550" b="1" dirty="0">
                  <a:solidFill>
                    <a:srgbClr val="000099"/>
                  </a:solidFill>
                  <a:latin typeface="+mj-lt"/>
                </a:rPr>
                <a:t>It-</a:t>
              </a:r>
              <a:r>
                <a:rPr lang="en-IE" altLang="de-DE" sz="1550" b="1" dirty="0" err="1">
                  <a:solidFill>
                    <a:srgbClr val="000099"/>
                  </a:solidFill>
                  <a:latin typeface="+mj-lt"/>
                </a:rPr>
                <a:t>twieqi</a:t>
              </a:r>
              <a:r>
                <a:rPr lang="en-IE" altLang="de-DE" sz="1550" b="1" dirty="0">
                  <a:solidFill>
                    <a:srgbClr val="000099"/>
                  </a:solidFill>
                  <a:latin typeface="+mj-lt"/>
                </a:rPr>
                <a:t> u l-</a:t>
              </a:r>
              <a:r>
                <a:rPr lang="en-IE" altLang="de-DE" sz="1550" b="1" dirty="0" err="1">
                  <a:solidFill>
                    <a:srgbClr val="000099"/>
                  </a:solidFill>
                  <a:latin typeface="+mj-lt"/>
                </a:rPr>
                <a:t>bibien</a:t>
              </a:r>
              <a:r>
                <a:rPr lang="en-IE" altLang="de-DE" sz="155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550" b="1" dirty="0" smtClean="0">
                  <a:solidFill>
                    <a:srgbClr val="000099"/>
                  </a:solidFill>
                  <a:latin typeface="+mj-lt"/>
                </a:rPr>
                <a:t/>
              </a:r>
              <a:br>
                <a:rPr lang="en-IE" altLang="de-DE" sz="1550" b="1" dirty="0" smtClean="0">
                  <a:solidFill>
                    <a:srgbClr val="000099"/>
                  </a:solidFill>
                  <a:latin typeface="+mj-lt"/>
                </a:rPr>
              </a:br>
              <a:r>
                <a:rPr lang="en-IE" altLang="de-DE" sz="1550" b="1" dirty="0" err="1" smtClean="0">
                  <a:solidFill>
                    <a:srgbClr val="000099"/>
                  </a:solidFill>
                  <a:latin typeface="+mj-lt"/>
                </a:rPr>
                <a:t>jissimbolizzaw</a:t>
              </a:r>
              <a:r>
                <a:rPr lang="en-IE" altLang="de-DE" sz="1550" b="1" dirty="0" smtClean="0">
                  <a:solidFill>
                    <a:srgbClr val="000099"/>
                  </a:solidFill>
                  <a:latin typeface="+mj-lt"/>
                </a:rPr>
                <a:t> l-</a:t>
              </a:r>
              <a:r>
                <a:rPr lang="en-IE" altLang="de-DE" sz="1550" b="1" dirty="0" err="1" smtClean="0">
                  <a:solidFill>
                    <a:srgbClr val="000099"/>
                  </a:solidFill>
                  <a:latin typeface="+mj-lt"/>
                </a:rPr>
                <a:t>ispirtu</a:t>
              </a:r>
              <a:r>
                <a:rPr lang="en-IE" altLang="de-DE" sz="1550" b="1" dirty="0" smtClean="0">
                  <a:solidFill>
                    <a:srgbClr val="000099"/>
                  </a:solidFill>
                  <a:latin typeface="+mj-lt"/>
                </a:rPr>
                <a:t>  </a:t>
              </a:r>
              <a:br>
                <a:rPr lang="en-IE" altLang="de-DE" sz="1550" b="1" dirty="0" smtClean="0">
                  <a:solidFill>
                    <a:srgbClr val="000099"/>
                  </a:solidFill>
                  <a:latin typeface="+mj-lt"/>
                </a:rPr>
              </a:br>
              <a:r>
                <a:rPr lang="en-IE" altLang="de-DE" sz="1550" b="1" dirty="0" err="1" smtClean="0">
                  <a:solidFill>
                    <a:srgbClr val="000099"/>
                  </a:solidFill>
                  <a:latin typeface="+mj-lt"/>
                </a:rPr>
                <a:t>Ewropew</a:t>
              </a:r>
              <a:r>
                <a:rPr lang="en-IE" altLang="de-DE" sz="1550" b="1" dirty="0" smtClean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550" b="1" dirty="0">
                  <a:solidFill>
                    <a:srgbClr val="000099"/>
                  </a:solidFill>
                  <a:latin typeface="+mj-lt"/>
                </a:rPr>
                <a:t>ta’ </a:t>
              </a:r>
              <a:r>
                <a:rPr lang="en-IE" altLang="de-DE" sz="1550" b="1" dirty="0" err="1">
                  <a:solidFill>
                    <a:srgbClr val="000099"/>
                  </a:solidFill>
                  <a:latin typeface="+mj-lt"/>
                </a:rPr>
                <a:t>tolleranza</a:t>
              </a:r>
              <a:r>
                <a:rPr lang="en-IE" altLang="de-DE" sz="1550" b="1" dirty="0">
                  <a:solidFill>
                    <a:srgbClr val="000099"/>
                  </a:solidFill>
                  <a:latin typeface="+mj-lt"/>
                </a:rPr>
                <a:t> u </a:t>
              </a:r>
              <a:r>
                <a:rPr lang="en-IE" altLang="de-DE" sz="1550" b="1" dirty="0" err="1">
                  <a:solidFill>
                    <a:srgbClr val="000099"/>
                  </a:solidFill>
                  <a:latin typeface="+mj-lt"/>
                </a:rPr>
                <a:t>kooperazzjoni</a:t>
              </a:r>
              <a:endParaRPr lang="en-IE" altLang="de-DE" sz="155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1476024" y="3977999"/>
            <a:ext cx="3167984" cy="9792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381000" indent="-1905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-200025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GB" sz="1550" b="1" dirty="0" smtClean="0">
                <a:solidFill>
                  <a:srgbClr val="000099"/>
                </a:solidFill>
                <a:latin typeface="+mj-lt"/>
              </a:rPr>
              <a:t>Il-</a:t>
            </a:r>
            <a:r>
              <a:rPr lang="en-GB" sz="1550" b="1" dirty="0" err="1" smtClean="0">
                <a:solidFill>
                  <a:srgbClr val="000099"/>
                </a:solidFill>
                <a:latin typeface="+mj-lt"/>
              </a:rPr>
              <a:t>pontijiet</a:t>
            </a:r>
            <a:r>
              <a:rPr lang="mt-MT" sz="155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50" b="1" dirty="0" err="1" smtClean="0">
                <a:solidFill>
                  <a:srgbClr val="000099"/>
                </a:solidFill>
                <a:latin typeface="+mj-lt"/>
              </a:rPr>
              <a:t>jissimbolizzaw</a:t>
            </a:r>
            <a:r>
              <a:rPr lang="en-GB" sz="1550" b="1" dirty="0" smtClean="0">
                <a:solidFill>
                  <a:srgbClr val="000099"/>
                </a:solidFill>
                <a:latin typeface="+mj-lt"/>
              </a:rPr>
              <a:t>               </a:t>
            </a:r>
            <a:r>
              <a:rPr lang="en-GB" sz="1550" b="1" dirty="0" err="1">
                <a:solidFill>
                  <a:srgbClr val="000099"/>
                </a:solidFill>
                <a:latin typeface="+mj-lt"/>
              </a:rPr>
              <a:t>il-komunikazzjoni</a:t>
            </a:r>
            <a:r>
              <a:rPr lang="en-GB" sz="155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50" b="1" dirty="0" err="1">
                <a:solidFill>
                  <a:srgbClr val="000099"/>
                </a:solidFill>
                <a:latin typeface="+mj-lt"/>
              </a:rPr>
              <a:t>bejn</a:t>
            </a:r>
            <a:r>
              <a:rPr lang="en-GB" sz="155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50" b="1" dirty="0" err="1">
                <a:solidFill>
                  <a:srgbClr val="000099"/>
                </a:solidFill>
                <a:latin typeface="+mj-lt"/>
              </a:rPr>
              <a:t>il-popli</a:t>
            </a:r>
            <a:r>
              <a:rPr lang="en-GB" sz="1550" b="1" dirty="0">
                <a:solidFill>
                  <a:srgbClr val="000099"/>
                </a:solidFill>
                <a:latin typeface="+mj-lt"/>
              </a:rPr>
              <a:t>       </a:t>
            </a:r>
            <a:r>
              <a:rPr lang="en-GB" sz="1550" b="1" dirty="0" err="1">
                <a:solidFill>
                  <a:srgbClr val="000099"/>
                </a:solidFill>
                <a:latin typeface="+mj-lt"/>
              </a:rPr>
              <a:t>tal-Ewropa</a:t>
            </a:r>
            <a:r>
              <a:rPr lang="en-GB" sz="1550" b="1" dirty="0">
                <a:solidFill>
                  <a:srgbClr val="000099"/>
                </a:solidFill>
                <a:latin typeface="+mj-lt"/>
              </a:rPr>
              <a:t> u </a:t>
            </a:r>
            <a:r>
              <a:rPr lang="en-GB" sz="1550" b="1" dirty="0" err="1">
                <a:solidFill>
                  <a:srgbClr val="000099"/>
                </a:solidFill>
                <a:latin typeface="+mj-lt"/>
              </a:rPr>
              <a:t>bejn</a:t>
            </a:r>
            <a:r>
              <a:rPr lang="en-GB" sz="1550" b="1" dirty="0">
                <a:solidFill>
                  <a:srgbClr val="000099"/>
                </a:solidFill>
                <a:latin typeface="+mj-lt"/>
              </a:rPr>
              <a:t> l-</a:t>
            </a:r>
            <a:r>
              <a:rPr lang="en-GB" sz="1550" b="1" dirty="0" err="1">
                <a:solidFill>
                  <a:srgbClr val="000099"/>
                </a:solidFill>
                <a:latin typeface="+mj-lt"/>
              </a:rPr>
              <a:t>Ewropa</a:t>
            </a:r>
            <a:r>
              <a:rPr lang="en-GB" sz="155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mt-MT" sz="1550" b="1" dirty="0" smtClean="0">
                <a:solidFill>
                  <a:srgbClr val="000099"/>
                </a:solidFill>
                <a:latin typeface="+mj-lt"/>
              </a:rPr>
              <a:t>         </a:t>
            </a:r>
            <a:r>
              <a:rPr lang="en-GB" sz="1550" b="1" dirty="0" smtClean="0">
                <a:solidFill>
                  <a:srgbClr val="000099"/>
                </a:solidFill>
                <a:latin typeface="+mj-lt"/>
              </a:rPr>
              <a:t>u</a:t>
            </a:r>
            <a:r>
              <a:rPr lang="mt-MT" sz="155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50" b="1" dirty="0" smtClean="0">
                <a:solidFill>
                  <a:srgbClr val="000099"/>
                </a:solidFill>
                <a:latin typeface="+mj-lt"/>
              </a:rPr>
              <a:t>l-</a:t>
            </a:r>
            <a:r>
              <a:rPr lang="en-GB" sz="1550" b="1" dirty="0" err="1" smtClean="0">
                <a:solidFill>
                  <a:srgbClr val="000099"/>
                </a:solidFill>
                <a:latin typeface="+mj-lt"/>
              </a:rPr>
              <a:t>bqija</a:t>
            </a:r>
            <a:r>
              <a:rPr lang="en-GB" sz="155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50" b="1" dirty="0">
                <a:solidFill>
                  <a:srgbClr val="000099"/>
                </a:solidFill>
                <a:latin typeface="+mj-lt"/>
              </a:rPr>
              <a:t>tad-</a:t>
            </a:r>
            <a:r>
              <a:rPr lang="en-GB" sz="1550" b="1" dirty="0" err="1">
                <a:solidFill>
                  <a:srgbClr val="000099"/>
                </a:solidFill>
                <a:latin typeface="+mj-lt"/>
              </a:rPr>
              <a:t>dinja</a:t>
            </a:r>
            <a:endParaRPr lang="en-GB" sz="155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Il-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Karti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tal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-Euro </a:t>
            </a:r>
          </a:p>
        </p:txBody>
      </p:sp>
      <p:pic>
        <p:nvPicPr>
          <p:cNvPr id="17" name="Picture 2" descr="O:\Kd2\ECB\Beratung\Direct Marketing\Euro 5 und 10 und 20 Euro School ppt\Praese Material\Bilder\ECB_20euro_Full Banknote_back_5787_Specime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6" r="55255" b="63407"/>
          <a:stretch/>
        </p:blipFill>
        <p:spPr bwMode="auto">
          <a:xfrm>
            <a:off x="3380711" y="5229201"/>
            <a:ext cx="1130471" cy="76217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22" y="1412776"/>
            <a:ext cx="4075546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O:\Kd2\ECB\Beratung\Direct Marketing\Euro 5 und 10 und 20 Euro School ppt\Praese Material\Bills jpegs\ECB_20euro_Full Banknote_back_5787_Specim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524" y="3975540"/>
            <a:ext cx="4093421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ECB_20euro_Full Banknote_front_5777_Specim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0512"/>
            <a:ext cx="765750" cy="1231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5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2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E:\ECB_20euro_Portrait watermark_front_transmission_5003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540" y="3216831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 descr="http://www.new-euro-banknotes.eu/var/storage/images/media/images/vase_mytheuropa/434901-15-eng-GB/Vase_mythEuropa.jpg"/>
          <p:cNvPicPr>
            <a:picLocks noGrp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b="52185"/>
          <a:stretch/>
        </p:blipFill>
        <p:spPr bwMode="auto">
          <a:xfrm>
            <a:off x="3563888" y="3226356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</p:spPr>
      </p:pic>
      <p:sp>
        <p:nvSpPr>
          <p:cNvPr id="9" name="TextBox 8"/>
          <p:cNvSpPr txBox="1"/>
          <p:nvPr/>
        </p:nvSpPr>
        <p:spPr>
          <a:xfrm>
            <a:off x="6012160" y="5822130"/>
            <a:ext cx="2736304" cy="936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Europa </a:t>
            </a:r>
            <a:r>
              <a:rPr lang="en-GB" sz="1600" b="1" kern="0" dirty="0" err="1" smtClean="0">
                <a:solidFill>
                  <a:srgbClr val="000099"/>
                </a:solidFill>
                <a:latin typeface="+mj-lt"/>
              </a:rPr>
              <a:t>tinsab</a:t>
            </a:r>
            <a:r>
              <a:rPr lang="mt-MT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mt-MT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mt-MT" sz="1600" b="1" kern="0" dirty="0" smtClean="0">
                <a:solidFill>
                  <a:srgbClr val="000099"/>
                </a:solidFill>
                <a:latin typeface="+mj-lt"/>
              </a:rPr>
              <a:t>                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fil-</a:t>
            </a:r>
            <a:r>
              <a:rPr lang="en-GB" sz="1600" b="1" kern="0" dirty="0" err="1" smtClean="0">
                <a:solidFill>
                  <a:srgbClr val="000099"/>
                </a:solidFill>
                <a:latin typeface="+mj-lt"/>
              </a:rPr>
              <a:t>karatteristiċi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ta’ </a:t>
            </a:r>
            <a:r>
              <a:rPr lang="en-GB" sz="1600" b="1" kern="0" dirty="0" err="1" smtClean="0">
                <a:solidFill>
                  <a:srgbClr val="000099"/>
                </a:solidFill>
                <a:latin typeface="+mj-lt"/>
              </a:rPr>
              <a:t>sigurtà</a:t>
            </a:r>
            <a:r>
              <a:rPr lang="mt-MT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 smtClean="0">
                <a:solidFill>
                  <a:srgbClr val="000099"/>
                </a:solidFill>
                <a:latin typeface="+mj-lt"/>
              </a:rPr>
              <a:t>tal-karti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tal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-flus </a:t>
            </a:r>
            <a:r>
              <a:rPr lang="en-GB" sz="1600" b="1" kern="0" dirty="0" err="1" smtClean="0">
                <a:solidFill>
                  <a:srgbClr val="000099"/>
                </a:solidFill>
                <a:latin typeface="+mj-lt"/>
              </a:rPr>
              <a:t>il-ġodda</a:t>
            </a:r>
            <a:r>
              <a:rPr lang="mt-MT" sz="1600" b="1" kern="0" dirty="0">
                <a:solidFill>
                  <a:srgbClr val="000099"/>
                </a:solidFill>
                <a:latin typeface="+mj-lt"/>
              </a:rPr>
              <a:t>.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 </a:t>
            </a:r>
            <a:endParaRPr lang="en-GB" sz="1600" b="1" kern="0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GB" altLang="de-DE" sz="4000" b="1" dirty="0" smtClean="0">
                <a:solidFill>
                  <a:srgbClr val="000099"/>
                </a:solidFill>
                <a:latin typeface="+mj-lt"/>
              </a:rPr>
              <a:t>Europa</a:t>
            </a:r>
            <a:endParaRPr lang="en-GB" altLang="de-DE" sz="4000" b="1" dirty="0">
              <a:solidFill>
                <a:srgbClr val="000099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" name="Picture 7" descr="D:\_Bilder_fuer_Praese\Sprechbla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918" y="1052735"/>
            <a:ext cx="3829250" cy="2016225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>
            <a:off x="2795099" y="1192984"/>
            <a:ext cx="30010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Ħello</a:t>
            </a:r>
            <a:r>
              <a:rPr lang="en-GB" b="1" dirty="0" smtClean="0">
                <a:solidFill>
                  <a:srgbClr val="000099"/>
                </a:solidFill>
                <a:latin typeface="+mj-lt"/>
              </a:rPr>
              <a:t>! </a:t>
            </a:r>
          </a:p>
          <a:p>
            <a:pPr algn="ctr"/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Jisimni</a:t>
            </a:r>
            <a:r>
              <a:rPr lang="en-GB" b="1" dirty="0" smtClean="0">
                <a:solidFill>
                  <a:srgbClr val="000099"/>
                </a:solidFill>
                <a:latin typeface="+mj-lt"/>
              </a:rPr>
              <a:t> Europa. </a:t>
            </a:r>
          </a:p>
          <a:p>
            <a:pPr algn="ctr"/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Jien</a:t>
            </a:r>
            <a:r>
              <a:rPr lang="mt-MT" b="1" dirty="0" smtClean="0">
                <a:solidFill>
                  <a:srgbClr val="000099"/>
                </a:solidFill>
                <a:latin typeface="+mj-lt"/>
              </a:rPr>
              <a:t>a</a:t>
            </a:r>
            <a:r>
              <a:rPr lang="en-GB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prinċipessa</a:t>
            </a:r>
            <a:r>
              <a:rPr lang="en-GB" b="1" dirty="0" smtClean="0">
                <a:solidFill>
                  <a:srgbClr val="000099"/>
                </a:solidFill>
                <a:latin typeface="+mj-lt"/>
              </a:rPr>
              <a:t>                       </a:t>
            </a:r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tal-mitoloġija</a:t>
            </a:r>
            <a:r>
              <a:rPr lang="mt-MT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mt-MT" b="1" dirty="0" smtClean="0">
                <a:solidFill>
                  <a:srgbClr val="000099"/>
                </a:solidFill>
                <a:latin typeface="+mj-lt"/>
              </a:rPr>
              <a:t>G</a:t>
            </a:r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riega</a:t>
            </a:r>
            <a:r>
              <a:rPr lang="en-GB" b="1" dirty="0" smtClean="0">
                <a:solidFill>
                  <a:srgbClr val="000099"/>
                </a:solidFill>
                <a:latin typeface="+mj-lt"/>
              </a:rPr>
              <a:t>. </a:t>
            </a:r>
          </a:p>
          <a:p>
            <a:pPr algn="ctr"/>
            <a:r>
              <a:rPr lang="en-GB" b="1" dirty="0" smtClean="0">
                <a:solidFill>
                  <a:srgbClr val="000099"/>
                </a:solidFill>
                <a:latin typeface="+mj-lt"/>
              </a:rPr>
              <a:t>Il-</a:t>
            </a:r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kontinent</a:t>
            </a:r>
            <a:r>
              <a:rPr lang="mt-MT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tagħna</a:t>
            </a:r>
            <a:r>
              <a:rPr lang="en-GB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ħa</a:t>
            </a:r>
            <a:r>
              <a:rPr lang="en-GB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mt-MT" b="1" dirty="0" smtClean="0">
                <a:solidFill>
                  <a:srgbClr val="000099"/>
                </a:solidFill>
                <a:latin typeface="+mj-lt"/>
              </a:rPr>
              <a:t>    </a:t>
            </a:r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ismu</a:t>
            </a:r>
            <a:r>
              <a:rPr lang="en-GB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b="1" dirty="0" err="1" smtClean="0">
                <a:solidFill>
                  <a:srgbClr val="000099"/>
                </a:solidFill>
                <a:latin typeface="+mj-lt"/>
              </a:rPr>
              <a:t>minni</a:t>
            </a:r>
            <a:r>
              <a:rPr lang="en-GB" b="1" dirty="0" smtClean="0">
                <a:solidFill>
                  <a:srgbClr val="000099"/>
                </a:solidFill>
                <a:latin typeface="+mj-lt"/>
              </a:rPr>
              <a:t>.</a:t>
            </a:r>
            <a:endParaRPr lang="en-GB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0" y="1772816"/>
            <a:ext cx="2937693" cy="3528392"/>
          </a:xfrm>
          <a:prstGeom prst="rect">
            <a:avLst/>
          </a:prstGeom>
          <a:noFill/>
          <a:ln>
            <a:noFill/>
          </a:ln>
          <a:effectLst>
            <a:glow rad="889000">
              <a:schemeClr val="accent1">
                <a:alpha val="40000"/>
              </a:schemeClr>
            </a:glow>
            <a:outerShdw blurRad="812800" dist="35921" sx="98000" sy="98000" algn="ctr" rotWithShape="0">
              <a:srgbClr val="D9D9D9">
                <a:alpha val="5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6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563888" y="5822784"/>
            <a:ext cx="2340000" cy="936000"/>
          </a:xfrm>
          <a:prstGeom prst="rect">
            <a:avLst/>
          </a:prstGeom>
          <a:solidFill>
            <a:schemeClr val="bg1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0099"/>
              </a:solidFill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563888" y="5949280"/>
            <a:ext cx="23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Tx/>
              <a:buNone/>
            </a:pPr>
            <a:r>
              <a:rPr lang="en-GB" sz="1600" b="1" kern="0" dirty="0" err="1" smtClean="0">
                <a:solidFill>
                  <a:srgbClr val="000099"/>
                </a:solidFill>
                <a:latin typeface="+mj-lt"/>
              </a:rPr>
              <a:t>Vażun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Grie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g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b</a:t>
            </a:r>
            <a:r>
              <a:rPr lang="mt-MT" sz="1600" b="1" kern="0" dirty="0" smtClean="0">
                <a:solidFill>
                  <a:srgbClr val="000099"/>
                </a:solidFill>
                <a:latin typeface="+mj-lt"/>
              </a:rPr>
              <a:t>i xbieha ta’ Europa fil-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Louvre</a:t>
            </a:r>
            <a:endParaRPr lang="en-GB" sz="1600" b="1" kern="0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670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>
            <a:off x="4546283" y="1427616"/>
            <a:ext cx="1560747" cy="1551014"/>
            <a:chOff x="4546283" y="1427616"/>
            <a:chExt cx="1560747" cy="1551014"/>
          </a:xfrm>
          <a:effectLst>
            <a:outerShdw blurRad="50800" dist="38100" dir="16200000" algn="tl" rotWithShape="0">
              <a:prstClr val="black">
                <a:alpha val="40000"/>
              </a:prstClr>
            </a:outerShdw>
          </a:effectLst>
        </p:grpSpPr>
        <p:pic>
          <p:nvPicPr>
            <p:cNvPr id="20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4546283" y="1427616"/>
              <a:ext cx="1560747" cy="155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hteck 2"/>
            <p:cNvSpPr/>
            <p:nvPr/>
          </p:nvSpPr>
          <p:spPr>
            <a:xfrm>
              <a:off x="4860032" y="1700808"/>
              <a:ext cx="10853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 err="1">
                  <a:solidFill>
                    <a:srgbClr val="000099"/>
                  </a:solidFill>
                  <a:latin typeface="+mj-lt"/>
                </a:rPr>
                <a:t>tħares</a:t>
              </a:r>
              <a:r>
                <a:rPr lang="en-GB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b="1" dirty="0" err="1" smtClean="0">
                  <a:solidFill>
                    <a:srgbClr val="000099"/>
                  </a:solidFill>
                  <a:latin typeface="+mj-lt"/>
                </a:rPr>
                <a:t>lejha</a:t>
              </a:r>
              <a:r>
                <a:rPr lang="en-GB" b="1" dirty="0" smtClean="0">
                  <a:solidFill>
                    <a:srgbClr val="000099"/>
                  </a:solidFill>
                  <a:latin typeface="+mj-lt"/>
                </a:rPr>
                <a:t>…</a:t>
              </a:r>
              <a:endParaRPr lang="en-GB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pic>
        <p:nvPicPr>
          <p:cNvPr id="5122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59"/>
          <a:stretch/>
        </p:blipFill>
        <p:spPr bwMode="auto">
          <a:xfrm>
            <a:off x="35496" y="1989239"/>
            <a:ext cx="2337401" cy="3815911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Text Box 45"/>
          <p:cNvSpPr txBox="1">
            <a:spLocks noChangeArrowheads="1"/>
          </p:cNvSpPr>
          <p:nvPr/>
        </p:nvSpPr>
        <p:spPr bwMode="auto">
          <a:xfrm>
            <a:off x="395536" y="5809738"/>
            <a:ext cx="1800000" cy="68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de-DE" sz="4000" b="1" dirty="0" err="1">
                <a:solidFill>
                  <a:srgbClr val="000099"/>
                </a:solidFill>
                <a:latin typeface="+mj-lt"/>
              </a:rPr>
              <a:t>Ħoss</a:t>
            </a:r>
            <a:endParaRPr lang="en-US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fi-FI" sz="3600" dirty="0">
                <a:latin typeface="+mj-lt"/>
              </a:rPr>
              <a:t> </a:t>
            </a:r>
            <a:r>
              <a:rPr lang="fi-FI" altLang="de-DE" sz="3600" b="1" dirty="0">
                <a:solidFill>
                  <a:srgbClr val="000099"/>
                </a:solidFill>
                <a:latin typeface="+mj-lt"/>
              </a:rPr>
              <a:t>Kif tkun taf li karta  </a:t>
            </a:r>
          </a:p>
          <a:p>
            <a:pPr algn="ctr" eaLnBrk="1" hangingPunct="1">
              <a:spcBef>
                <a:spcPts val="0"/>
              </a:spcBef>
            </a:pPr>
            <a:r>
              <a:rPr lang="fi-FI" altLang="de-DE" sz="3600" b="1" dirty="0">
                <a:solidFill>
                  <a:srgbClr val="000099"/>
                </a:solidFill>
                <a:latin typeface="+mj-lt"/>
              </a:rPr>
              <a:t>tal-flus hija tajba? 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1657492" y="1508640"/>
            <a:ext cx="1660063" cy="1542493"/>
            <a:chOff x="1657492" y="1508640"/>
            <a:chExt cx="1660063" cy="1542493"/>
          </a:xfrm>
          <a:effectLst>
            <a:outerShdw blurRad="50800" dist="38100" dir="16200000" algn="tl" rotWithShape="0">
              <a:prstClr val="black">
                <a:alpha val="40000"/>
              </a:prstClr>
            </a:outerShdw>
          </a:effectLst>
        </p:grpSpPr>
        <p:pic>
          <p:nvPicPr>
            <p:cNvPr id="17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1657492" y="1508640"/>
              <a:ext cx="1660063" cy="1542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hteck 1"/>
            <p:cNvSpPr/>
            <p:nvPr/>
          </p:nvSpPr>
          <p:spPr>
            <a:xfrm>
              <a:off x="1873024" y="1556792"/>
              <a:ext cx="140283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 err="1" smtClean="0">
                  <a:solidFill>
                    <a:srgbClr val="000099"/>
                  </a:solidFill>
                  <a:latin typeface="+mj-lt"/>
                </a:rPr>
                <a:t>Faċli</a:t>
              </a:r>
              <a:r>
                <a:rPr lang="en-GB" b="1" dirty="0" smtClean="0">
                  <a:solidFill>
                    <a:srgbClr val="000099"/>
                  </a:solidFill>
                  <a:latin typeface="+mj-lt"/>
                </a:rPr>
                <a:t>!</a:t>
              </a:r>
              <a:endParaRPr lang="mt-MT" b="1" dirty="0" smtClean="0">
                <a:solidFill>
                  <a:srgbClr val="000099"/>
                </a:solidFill>
                <a:latin typeface="+mj-lt"/>
              </a:endParaRPr>
            </a:p>
            <a:p>
              <a:pPr algn="ctr"/>
              <a:r>
                <a:rPr lang="en-GB" b="1" dirty="0" err="1" smtClean="0">
                  <a:solidFill>
                    <a:srgbClr val="000099"/>
                  </a:solidFill>
                  <a:latin typeface="+mj-lt"/>
                </a:rPr>
                <a:t>Kemm</a:t>
              </a:r>
              <a:r>
                <a:rPr lang="en-GB" b="1" dirty="0" smtClean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b="1" dirty="0" err="1" smtClean="0">
                  <a:solidFill>
                    <a:srgbClr val="000099"/>
                  </a:solidFill>
                  <a:latin typeface="+mj-lt"/>
                </a:rPr>
                <a:t>tħos</a:t>
              </a:r>
              <a:r>
                <a:rPr lang="mt-MT" b="1" dirty="0" smtClean="0">
                  <a:solidFill>
                    <a:srgbClr val="000099"/>
                  </a:solidFill>
                  <a:latin typeface="+mj-lt"/>
                </a:rPr>
                <a:t>sh</a:t>
              </a:r>
              <a:r>
                <a:rPr lang="en-GB" b="1" dirty="0" smtClean="0">
                  <a:solidFill>
                    <a:srgbClr val="000099"/>
                  </a:solidFill>
                  <a:latin typeface="+mj-lt"/>
                </a:rPr>
                <a:t>a…</a:t>
              </a:r>
              <a:endParaRPr lang="en-GB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grpSp>
        <p:nvGrpSpPr>
          <p:cNvPr id="22" name="Gruppieren 21"/>
          <p:cNvGrpSpPr/>
          <p:nvPr/>
        </p:nvGrpSpPr>
        <p:grpSpPr>
          <a:xfrm rot="1568704">
            <a:off x="6148078" y="1447291"/>
            <a:ext cx="1354360" cy="1166949"/>
            <a:chOff x="4669667" y="891245"/>
            <a:chExt cx="2635289" cy="119462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3" name="Picture 11" descr="E:\Sprechblase Kopie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0315" y="891245"/>
              <a:ext cx="2634641" cy="119462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feld 1"/>
            <p:cNvSpPr txBox="1">
              <a:spLocks noChangeArrowheads="1"/>
            </p:cNvSpPr>
            <p:nvPr/>
          </p:nvSpPr>
          <p:spPr bwMode="auto">
            <a:xfrm rot="20031296">
              <a:off x="4669667" y="1106091"/>
              <a:ext cx="2339268" cy="661659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b="1" dirty="0">
                  <a:solidFill>
                    <a:srgbClr val="000099"/>
                  </a:solidFill>
                  <a:latin typeface="+mj-lt"/>
                </a:rPr>
                <a:t>… u </a:t>
              </a:r>
              <a:r>
                <a:rPr lang="de-DE" altLang="de-DE" b="1" dirty="0" err="1">
                  <a:solidFill>
                    <a:srgbClr val="000099"/>
                  </a:solidFill>
                  <a:latin typeface="+mj-lt"/>
                </a:rPr>
                <a:t>tmejjilha</a:t>
              </a:r>
              <a:r>
                <a:rPr lang="de-DE" altLang="de-DE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7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5123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36"/>
          <a:stretch/>
        </p:blipFill>
        <p:spPr bwMode="auto">
          <a:xfrm>
            <a:off x="2771800" y="2030839"/>
            <a:ext cx="3031793" cy="377431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Text Box 43"/>
          <p:cNvSpPr txBox="1">
            <a:spLocks noChangeArrowheads="1"/>
          </p:cNvSpPr>
          <p:nvPr/>
        </p:nvSpPr>
        <p:spPr bwMode="auto">
          <a:xfrm>
            <a:off x="3427329" y="5809625"/>
            <a:ext cx="1800000" cy="68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4000" b="1" dirty="0" err="1" smtClean="0">
                <a:solidFill>
                  <a:srgbClr val="000099"/>
                </a:solidFill>
                <a:latin typeface="+mj-lt"/>
              </a:rPr>
              <a:t>Ħares</a:t>
            </a:r>
            <a:endParaRPr lang="en-GB" altLang="de-DE" sz="40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8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870" y="1917264"/>
            <a:ext cx="2488643" cy="3888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Text Box 44"/>
          <p:cNvSpPr txBox="1">
            <a:spLocks noChangeArrowheads="1"/>
          </p:cNvSpPr>
          <p:nvPr/>
        </p:nvSpPr>
        <p:spPr bwMode="auto">
          <a:xfrm>
            <a:off x="7092280" y="5805264"/>
            <a:ext cx="1800000" cy="68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Mejjel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921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02-New-Clean-20-FEEL-2_EZB HD 1080i  Youtube__4000kb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25528" y="2996952"/>
            <a:ext cx="2987824" cy="1680651"/>
          </a:xfrm>
          <a:prstGeom prst="rect">
            <a:avLst/>
          </a:prstGeom>
        </p:spPr>
      </p:pic>
      <p:pic>
        <p:nvPicPr>
          <p:cNvPr id="13" name="Picture 3" descr="O:\Kd2\ECB\Beratung\Direct Marketing\Euro 5 und 10 und 20 Euro School ppt\Praese Material\Bilder\Banknote.jpg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40" y="2773562"/>
            <a:ext cx="4748400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Textfeld 6"/>
          <p:cNvSpPr txBox="1">
            <a:spLocks noChangeArrowheads="1"/>
          </p:cNvSpPr>
          <p:nvPr/>
        </p:nvSpPr>
        <p:spPr bwMode="auto">
          <a:xfrm>
            <a:off x="781200" y="1077122"/>
            <a:ext cx="7560840" cy="14148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3200" b="1" dirty="0">
                <a:solidFill>
                  <a:srgbClr val="000099"/>
                </a:solidFill>
                <a:latin typeface="+mj-lt"/>
              </a:rPr>
              <a:t>ĦOSS</a:t>
            </a:r>
            <a:endParaRPr lang="de-DE" altLang="de-DE" sz="3200" b="1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dirty="0">
                <a:solidFill>
                  <a:srgbClr val="000099"/>
                </a:solidFill>
                <a:latin typeface="+mj-lt"/>
              </a:rPr>
              <a:t>Il-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karta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tal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-flus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tinħass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tqarqaċ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u soda. </a:t>
            </a:r>
            <a:endParaRPr lang="mt-MT" altLang="de-DE" dirty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Hemm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stampar</a:t>
            </a:r>
            <a:r>
              <a:rPr lang="en-US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imqabbeż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mat-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truf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tax-</a:t>
            </a:r>
            <a:r>
              <a:rPr lang="en-US" altLang="de-DE" dirty="0" err="1" smtClean="0">
                <a:solidFill>
                  <a:srgbClr val="000099"/>
                </a:solidFill>
                <a:latin typeface="+mj-lt"/>
              </a:rPr>
              <a:t>xellug</a:t>
            </a:r>
            <a:r>
              <a:rPr lang="mt-MT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u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tal-lemin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.</a:t>
            </a:r>
            <a:endParaRPr lang="mt-MT" altLang="de-DE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548800" y="2781525"/>
            <a:ext cx="37207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7032788" y="2782800"/>
            <a:ext cx="25400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pic>
        <p:nvPicPr>
          <p:cNvPr id="10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3"/>
          <a:stretch/>
        </p:blipFill>
        <p:spPr bwMode="auto">
          <a:xfrm>
            <a:off x="35496" y="2853384"/>
            <a:ext cx="2153607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Il-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Karatteristiċi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ta’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Sigurtà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8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90867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new-video-security-20-portrait-watermark.mp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67944" y="2910526"/>
            <a:ext cx="2060848" cy="1648678"/>
          </a:xfrm>
          <a:prstGeom prst="rect">
            <a:avLst/>
          </a:prstGeom>
        </p:spPr>
      </p:pic>
      <p:pic>
        <p:nvPicPr>
          <p:cNvPr id="5" name="new-video-security-20-portrait-watermark.mp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39952" y="3288670"/>
            <a:ext cx="2060848" cy="1648678"/>
          </a:xfrm>
          <a:prstGeom prst="rect">
            <a:avLst/>
          </a:prstGeom>
        </p:spPr>
      </p:pic>
      <p:grpSp>
        <p:nvGrpSpPr>
          <p:cNvPr id="2" name="Gruppieren 1"/>
          <p:cNvGrpSpPr/>
          <p:nvPr/>
        </p:nvGrpSpPr>
        <p:grpSpPr>
          <a:xfrm>
            <a:off x="2545200" y="2772000"/>
            <a:ext cx="4747279" cy="2563200"/>
            <a:chOff x="2185200" y="1772928"/>
            <a:chExt cx="4747279" cy="2563200"/>
          </a:xfrm>
          <a:effectLst>
            <a:outerShdw blurRad="50800" dist="38100" dir="2700000" sx="103000" sy="103000" algn="tl" rotWithShape="0">
              <a:prstClr val="black">
                <a:alpha val="48000"/>
              </a:prstClr>
            </a:outerShdw>
          </a:effectLst>
        </p:grpSpPr>
        <p:pic>
          <p:nvPicPr>
            <p:cNvPr id="7171" name="Picture 3" descr="O:\Kd2\ECB\Beratung\Direct Marketing\Euro 5 und 10 und 20 Euro School ppt\Praese Material\Bilder\Banknote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200" y="1772928"/>
              <a:ext cx="4747279" cy="256320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hteck 14"/>
            <p:cNvSpPr/>
            <p:nvPr/>
          </p:nvSpPr>
          <p:spPr>
            <a:xfrm>
              <a:off x="2605088" y="2584066"/>
              <a:ext cx="886832" cy="1080253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+mj-lt"/>
              </a:endParaRPr>
            </a:p>
          </p:txBody>
        </p:sp>
      </p:grp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000" cy="14148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200" b="1" dirty="0">
                <a:solidFill>
                  <a:srgbClr val="000099"/>
                </a:solidFill>
                <a:latin typeface="+mj-lt"/>
              </a:rPr>
              <a:t>ĦARES</a:t>
            </a:r>
            <a:endParaRPr lang="en-US" altLang="de-DE" sz="3200" b="1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Kontra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d-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dawl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il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-</a:t>
            </a:r>
            <a:r>
              <a:rPr lang="en-US" altLang="de-DE" b="1" i="1" dirty="0">
                <a:solidFill>
                  <a:srgbClr val="000099"/>
                </a:solidFill>
                <a:latin typeface="+mj-lt"/>
              </a:rPr>
              <a:t>watermark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turi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xbieha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ta’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wiċċ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Europa u l-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valur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. </a:t>
            </a:r>
          </a:p>
          <a:p>
            <a:pPr algn="ctr"/>
            <a:r>
              <a:rPr lang="en-US" altLang="de-DE" dirty="0">
                <a:solidFill>
                  <a:srgbClr val="000099"/>
                </a:solidFill>
                <a:latin typeface="+mj-lt"/>
              </a:rPr>
              <a:t>It-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tieqa</a:t>
            </a:r>
            <a:r>
              <a:rPr lang="en-US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bil-wiċċ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turi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xbieha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ta’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wiċċ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Europa.</a:t>
            </a:r>
          </a:p>
        </p:txBody>
      </p:sp>
      <p:pic>
        <p:nvPicPr>
          <p:cNvPr id="17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4"/>
          <a:stretch/>
        </p:blipFill>
        <p:spPr bwMode="auto">
          <a:xfrm>
            <a:off x="1" y="2853384"/>
            <a:ext cx="2469716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7599140" y="4985960"/>
            <a:ext cx="548594" cy="74729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9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4" name="new-video-security-20-portrait-window.mpg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599140" y="4218289"/>
            <a:ext cx="476672" cy="381338"/>
          </a:xfrm>
          <a:prstGeom prst="rect">
            <a:avLst/>
          </a:prstGeom>
        </p:spPr>
      </p:pic>
      <p:pic>
        <p:nvPicPr>
          <p:cNvPr id="7170" name="Picture 2" descr="O:\Kd2\ECB\Beratung\Direct Marketing\Euro 5 und 10 und 20 Euro School ppt\Praese Material\Bilder\Sec_Feature_Shine_through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54"/>
          <a:stretch/>
        </p:blipFill>
        <p:spPr bwMode="auto">
          <a:xfrm>
            <a:off x="7545190" y="2748819"/>
            <a:ext cx="1598810" cy="259718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hteck 22"/>
          <p:cNvSpPr/>
          <p:nvPr/>
        </p:nvSpPr>
        <p:spPr>
          <a:xfrm>
            <a:off x="6392967" y="2789080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6426356" y="3202219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Il-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Karatteristiċi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ta’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Sigurtà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31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 fullScrn="1"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odèle par défaut">
  <a:themeElements>
    <a:clrScheme name="1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èle par défaut">
  <a:themeElements>
    <a:clrScheme name="3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1572</Words>
  <Application>Microsoft Office PowerPoint</Application>
  <PresentationFormat>On-screen Show (4:3)</PresentationFormat>
  <Paragraphs>147</Paragraphs>
  <Slides>13</Slides>
  <Notes>13</Notes>
  <HiddenSlides>0</HiddenSlides>
  <MMClips>6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1_Modèle par défaut</vt:lpstr>
      <vt:lpstr>3_Modèle par défaut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Central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AUTHENTIFIER  LES BILLETS EN EUROS</dc:title>
  <dc:creator>Belén Pérez</dc:creator>
  <cp:lastModifiedBy>De Giorgio, John</cp:lastModifiedBy>
  <cp:revision>587</cp:revision>
  <cp:lastPrinted>2015-10-06T09:20:54Z</cp:lastPrinted>
  <dcterms:created xsi:type="dcterms:W3CDTF">2009-03-11T08:26:58Z</dcterms:created>
  <dcterms:modified xsi:type="dcterms:W3CDTF">2015-10-06T09:22:59Z</dcterms:modified>
</cp:coreProperties>
</file>